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notesMasterIdLst>
    <p:notesMasterId r:id="rId39"/>
  </p:notesMasterIdLst>
  <p:handoutMasterIdLst>
    <p:handoutMasterId r:id="rId40"/>
  </p:handoutMasterIdLst>
  <p:sldIdLst>
    <p:sldId id="256" r:id="rId2"/>
    <p:sldId id="318" r:id="rId3"/>
    <p:sldId id="314" r:id="rId4"/>
    <p:sldId id="304" r:id="rId5"/>
    <p:sldId id="305" r:id="rId6"/>
    <p:sldId id="319" r:id="rId7"/>
    <p:sldId id="320" r:id="rId8"/>
    <p:sldId id="321" r:id="rId9"/>
    <p:sldId id="306" r:id="rId10"/>
    <p:sldId id="257" r:id="rId11"/>
    <p:sldId id="275" r:id="rId12"/>
    <p:sldId id="258" r:id="rId13"/>
    <p:sldId id="317" r:id="rId14"/>
    <p:sldId id="276" r:id="rId15"/>
    <p:sldId id="300" r:id="rId16"/>
    <p:sldId id="259" r:id="rId17"/>
    <p:sldId id="260" r:id="rId18"/>
    <p:sldId id="261" r:id="rId19"/>
    <p:sldId id="307" r:id="rId20"/>
    <p:sldId id="267" r:id="rId21"/>
    <p:sldId id="268" r:id="rId22"/>
    <p:sldId id="315" r:id="rId23"/>
    <p:sldId id="290" r:id="rId24"/>
    <p:sldId id="271" r:id="rId25"/>
    <p:sldId id="272" r:id="rId26"/>
    <p:sldId id="291" r:id="rId27"/>
    <p:sldId id="274" r:id="rId28"/>
    <p:sldId id="286" r:id="rId29"/>
    <p:sldId id="281" r:id="rId30"/>
    <p:sldId id="299" r:id="rId31"/>
    <p:sldId id="322" r:id="rId32"/>
    <p:sldId id="302" r:id="rId33"/>
    <p:sldId id="294" r:id="rId34"/>
    <p:sldId id="298" r:id="rId35"/>
    <p:sldId id="311" r:id="rId36"/>
    <p:sldId id="279" r:id="rId37"/>
    <p:sldId id="283" r:id="rId38"/>
  </p:sldIdLst>
  <p:sldSz cx="9144000" cy="6858000" type="screen4x3"/>
  <p:notesSz cx="6889750" cy="100203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i="1"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i="1"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i="1"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i="1"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i="1"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576" autoAdjust="0"/>
  </p:normalViewPr>
  <p:slideViewPr>
    <p:cSldViewPr>
      <p:cViewPr>
        <p:scale>
          <a:sx n="75" d="100"/>
          <a:sy n="75" d="100"/>
        </p:scale>
        <p:origin x="-136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2075" y="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1865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2075" y="951865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fld id="{BF6F922B-7B8A-4AC9-9F32-BADF87B230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1458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2075" y="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>
            <a:lvl1pPr algn="r"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38213" y="750888"/>
            <a:ext cx="5014912" cy="37607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759325"/>
            <a:ext cx="5511800" cy="451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51865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2075" y="9518650"/>
            <a:ext cx="2986088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2" tIns="46586" rIns="93172" bIns="46586" numCol="1" anchor="b" anchorCtr="0" compatLnSpc="1">
            <a:prstTxWarp prst="textNoShape">
              <a:avLst/>
            </a:prstTxWarp>
          </a:bodyPr>
          <a:lstStyle>
            <a:lvl1pPr algn="r" defTabSz="932418">
              <a:defRPr sz="1200" i="0">
                <a:latin typeface="Arial" charset="0"/>
              </a:defRPr>
            </a:lvl1pPr>
          </a:lstStyle>
          <a:p>
            <a:pPr>
              <a:defRPr/>
            </a:pPr>
            <a:fld id="{6F092324-7766-465D-A586-2423DC245A7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9722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416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701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3375" indent="-22701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60575" indent="-22701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77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49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321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93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FBFF957-6CF6-4EF5-9EE6-1085B8782722}" type="slidenum">
              <a:rPr lang="en-GB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GB" altLang="en-US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416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701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3375" indent="-22701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60575" indent="-227013" defTabSz="93027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77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49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321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9375" indent="-227013" defTabSz="9302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18910AA-4DAF-4A54-A37D-C625E2A7D336}" type="slidenum">
              <a:rPr lang="en-GB" altLang="en-US" smtClean="0"/>
              <a:pPr eaLnBrk="1" hangingPunct="1">
                <a:spcBef>
                  <a:spcPct val="0"/>
                </a:spcBef>
              </a:pPr>
              <a:t>37</a:t>
            </a:fld>
            <a:endParaRPr lang="en-GB" altLang="en-US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/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/>
              <a:gdLst>
                <a:gd name="T0" fmla="*/ 0 w 5760"/>
                <a:gd name="T1" fmla="*/ 0 h 528"/>
                <a:gd name="T2" fmla="*/ 2147483647 w 5760"/>
                <a:gd name="T3" fmla="*/ 0 h 528"/>
                <a:gd name="T4" fmla="*/ 2147483647 w 5760"/>
                <a:gd name="T5" fmla="*/ 2147483647 h 528"/>
                <a:gd name="T6" fmla="*/ 2147483647 w 5760"/>
                <a:gd name="T7" fmla="*/ 0 h 52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60"/>
                <a:gd name="T13" fmla="*/ 0 h 528"/>
                <a:gd name="T14" fmla="*/ 5760 w 5760"/>
                <a:gd name="T15" fmla="*/ 528 h 52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6DC4DAA-F6FA-45F3-8212-960C551E45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688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8DD88-548B-4AEC-93B3-D040BC8703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095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F2DC08D-71EA-4B40-AB85-1DF25BF8095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588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4B48C-F61B-415E-A1F2-AC408C469D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22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F84C7E8-147F-44F1-A585-C82A819951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026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E3114-1E68-4E45-818F-40E468A48B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221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2E43E-5CEB-452D-BDDD-E2A78B5844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013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6251BB-5082-4058-B9D7-6D73D511D8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970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reeform 1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4374ACC-78D9-4440-BC0A-DDE2F6D6F16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597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A5D11-5A89-4826-A236-9007C2FA45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1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86BAC-5B52-4323-84F6-969AD0CE67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429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27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/>
            <a:gdLst>
              <a:gd name="T0" fmla="*/ 0 w 5591"/>
              <a:gd name="T1" fmla="*/ 0 h 588"/>
              <a:gd name="T2" fmla="*/ 2147483647 w 5591"/>
              <a:gd name="T3" fmla="*/ 0 h 588"/>
              <a:gd name="T4" fmla="*/ 2147483647 w 5591"/>
              <a:gd name="T5" fmla="*/ 2147483647 h 588"/>
              <a:gd name="T6" fmla="*/ 2147483647 w 5591"/>
              <a:gd name="T7" fmla="*/ 0 h 588"/>
              <a:gd name="T8" fmla="*/ 0 60000 65536"/>
              <a:gd name="T9" fmla="*/ 0 60000 65536"/>
              <a:gd name="T10" fmla="*/ 0 60000 65536"/>
              <a:gd name="T11" fmla="*/ 0 60000 65536"/>
              <a:gd name="T12" fmla="*/ 0 w 5591"/>
              <a:gd name="T13" fmla="*/ 0 h 588"/>
              <a:gd name="T14" fmla="*/ 5591 w 5591"/>
              <a:gd name="T15" fmla="*/ 588 h 5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A4EA8D6-F4AD-431E-B44E-7E49272B23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88" r:id="rId2"/>
    <p:sldLayoutId id="2147483895" r:id="rId3"/>
    <p:sldLayoutId id="2147483889" r:id="rId4"/>
    <p:sldLayoutId id="2147483896" r:id="rId5"/>
    <p:sldLayoutId id="2147483890" r:id="rId6"/>
    <p:sldLayoutId id="2147483891" r:id="rId7"/>
    <p:sldLayoutId id="2147483897" r:id="rId8"/>
    <p:sldLayoutId id="2147483898" r:id="rId9"/>
    <p:sldLayoutId id="2147483892" r:id="rId10"/>
    <p:sldLayoutId id="214748389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4293096"/>
            <a:ext cx="7920037" cy="576684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6000" dirty="0" smtClean="0"/>
              <a:t/>
            </a:r>
            <a:br>
              <a:rPr lang="en-GB" sz="6000" dirty="0" smtClean="0"/>
            </a:br>
            <a:r>
              <a:rPr lang="en-GB" sz="3200" i="1" dirty="0" smtClean="0">
                <a:solidFill>
                  <a:schemeClr val="tx1"/>
                </a:solidFill>
              </a:rPr>
              <a:t>The Gateway to Achievement</a:t>
            </a:r>
            <a:endParaRPr lang="en-GB" sz="2400" i="1" dirty="0" smtClean="0">
              <a:solidFill>
                <a:schemeClr val="tx1"/>
              </a:solidFill>
            </a:endParaRPr>
          </a:p>
        </p:txBody>
      </p:sp>
      <p:sp>
        <p:nvSpPr>
          <p:cNvPr id="7171" name="Rectangle 6"/>
          <p:cNvSpPr>
            <a:spLocks noChangeArrowheads="1"/>
          </p:cNvSpPr>
          <p:nvPr/>
        </p:nvSpPr>
        <p:spPr bwMode="auto">
          <a:xfrm>
            <a:off x="0" y="2876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7450" y="709613"/>
            <a:ext cx="56165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6000" b="1" i="0" dirty="0">
                <a:solidFill>
                  <a:srgbClr val="46464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+mj-ea"/>
                <a:cs typeface="+mj-cs"/>
              </a:rPr>
              <a:t>Welcome to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87450" y="1906588"/>
            <a:ext cx="7200900" cy="19399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6000" b="1" i="0" dirty="0">
                <a:solidFill>
                  <a:srgbClr val="00206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Lucida Sans Unicode"/>
                <a:ea typeface="+mj-ea"/>
                <a:cs typeface="+mj-cs"/>
              </a:rPr>
              <a:t>The Gateway Primary Academy</a:t>
            </a:r>
            <a:endParaRPr lang="en-GB" dirty="0"/>
          </a:p>
        </p:txBody>
      </p:sp>
      <p:pic>
        <p:nvPicPr>
          <p:cNvPr id="717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425" y="366713"/>
            <a:ext cx="1689100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484313"/>
            <a:ext cx="8642350" cy="4835525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Deputy Headteacher – Miss Warner</a:t>
            </a:r>
          </a:p>
          <a:p>
            <a:pPr eaLnBrk="1" hangingPunct="1"/>
            <a:r>
              <a:rPr lang="en-US" altLang="en-US" sz="2800" smtClean="0"/>
              <a:t>Swans Class Teacher  -  Mrs Rafter</a:t>
            </a:r>
          </a:p>
          <a:p>
            <a:pPr eaLnBrk="1" hangingPunct="1"/>
            <a:r>
              <a:rPr lang="en-US" altLang="en-US" sz="2800" smtClean="0"/>
              <a:t>Teaching Assistant  -  Mrs Taylor</a:t>
            </a:r>
          </a:p>
          <a:p>
            <a:pPr eaLnBrk="1" hangingPunct="1"/>
            <a:r>
              <a:rPr lang="en-US" altLang="en-US" sz="2800" smtClean="0"/>
              <a:t>Teaching Assistant – Mrs Mahoney</a:t>
            </a:r>
          </a:p>
          <a:p>
            <a:pPr eaLnBrk="1" hangingPunct="1">
              <a:buFontTx/>
              <a:buNone/>
            </a:pPr>
            <a:endParaRPr lang="en-US" altLang="en-US" sz="2800" smtClean="0"/>
          </a:p>
          <a:p>
            <a:pPr eaLnBrk="1" hangingPunct="1">
              <a:buFontTx/>
              <a:buNone/>
            </a:pPr>
            <a:endParaRPr lang="en-US" altLang="en-US" sz="2800" smtClean="0"/>
          </a:p>
        </p:txBody>
      </p:sp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Introductions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4968875"/>
          </a:xfrm>
        </p:spPr>
        <p:txBody>
          <a:bodyPr/>
          <a:lstStyle/>
          <a:p>
            <a:r>
              <a:rPr lang="en-GB" altLang="en-US" sz="1800" smtClean="0"/>
              <a:t>To ensure all pupils can achieve their full potential through a </a:t>
            </a:r>
            <a:r>
              <a:rPr lang="en-GB" altLang="en-US" sz="1800" b="1" smtClean="0"/>
              <a:t>love of learning</a:t>
            </a:r>
          </a:p>
          <a:p>
            <a:r>
              <a:rPr lang="en-GB" altLang="en-US" sz="1800" smtClean="0"/>
              <a:t>To promote a community ethos which supports </a:t>
            </a:r>
            <a:r>
              <a:rPr lang="en-GB" altLang="en-US" sz="1800" b="1" smtClean="0"/>
              <a:t>self-worth, value </a:t>
            </a:r>
            <a:r>
              <a:rPr lang="en-GB" altLang="en-US" sz="1800" smtClean="0"/>
              <a:t>and </a:t>
            </a:r>
            <a:r>
              <a:rPr lang="en-GB" altLang="en-US" sz="1800" b="1" smtClean="0"/>
              <a:t>respect</a:t>
            </a:r>
            <a:r>
              <a:rPr lang="en-GB" altLang="en-US" sz="1800" smtClean="0"/>
              <a:t> for others</a:t>
            </a:r>
          </a:p>
          <a:p>
            <a:r>
              <a:rPr lang="en-GB" altLang="en-US" sz="1800" smtClean="0"/>
              <a:t>To nurture an attitude of </a:t>
            </a:r>
            <a:r>
              <a:rPr lang="en-GB" altLang="en-US" sz="1800" b="1" smtClean="0"/>
              <a:t>self-belief</a:t>
            </a:r>
            <a:r>
              <a:rPr lang="en-GB" altLang="en-US" sz="1800" smtClean="0"/>
              <a:t> and </a:t>
            </a:r>
            <a:r>
              <a:rPr lang="en-GB" altLang="en-US" sz="1800" b="1" smtClean="0"/>
              <a:t>confidence</a:t>
            </a:r>
            <a:r>
              <a:rPr lang="en-GB" altLang="en-US" sz="1800" smtClean="0"/>
              <a:t> as individuals</a:t>
            </a:r>
          </a:p>
          <a:p>
            <a:r>
              <a:rPr lang="en-GB" altLang="en-US" sz="1800" smtClean="0"/>
              <a:t>To develop an understanding that </a:t>
            </a:r>
            <a:r>
              <a:rPr lang="en-GB" altLang="en-US" sz="1800" b="1" smtClean="0"/>
              <a:t>positive risk taking </a:t>
            </a:r>
            <a:r>
              <a:rPr lang="en-GB" altLang="en-US" sz="1800" smtClean="0"/>
              <a:t>and </a:t>
            </a:r>
            <a:r>
              <a:rPr lang="en-GB" altLang="en-US" sz="1800" b="1" smtClean="0"/>
              <a:t>self evaluation</a:t>
            </a:r>
            <a:r>
              <a:rPr lang="en-GB" altLang="en-US" sz="1800" smtClean="0"/>
              <a:t> is essential for </a:t>
            </a:r>
            <a:r>
              <a:rPr lang="en-GB" altLang="en-US" sz="1800" b="1" smtClean="0"/>
              <a:t>successful learning</a:t>
            </a:r>
          </a:p>
          <a:p>
            <a:r>
              <a:rPr lang="en-GB" altLang="en-US" sz="1800" smtClean="0"/>
              <a:t>To provide a </a:t>
            </a:r>
            <a:r>
              <a:rPr lang="en-GB" altLang="en-US" sz="1800" b="1" smtClean="0"/>
              <a:t>welcoming environment </a:t>
            </a:r>
            <a:r>
              <a:rPr lang="en-GB" altLang="en-US" sz="1800" smtClean="0"/>
              <a:t>that is </a:t>
            </a:r>
            <a:r>
              <a:rPr lang="en-GB" altLang="en-US" sz="1800" b="1" smtClean="0"/>
              <a:t>safe, secure</a:t>
            </a:r>
            <a:r>
              <a:rPr lang="en-GB" altLang="en-US" sz="1800" smtClean="0"/>
              <a:t>, </a:t>
            </a:r>
            <a:r>
              <a:rPr lang="en-GB" altLang="en-US" sz="1800" b="1" smtClean="0"/>
              <a:t>happy and stimulating</a:t>
            </a:r>
          </a:p>
          <a:p>
            <a:r>
              <a:rPr lang="en-GB" altLang="en-US" sz="1800" smtClean="0"/>
              <a:t>To work together to meet the needs of all individuals through </a:t>
            </a:r>
            <a:r>
              <a:rPr lang="en-GB" altLang="en-US" sz="1800" b="1" smtClean="0"/>
              <a:t>inclusive practice</a:t>
            </a:r>
          </a:p>
          <a:p>
            <a:r>
              <a:rPr lang="en-GB" altLang="en-US" sz="1800" smtClean="0"/>
              <a:t>To maximise </a:t>
            </a:r>
            <a:r>
              <a:rPr lang="en-GB" altLang="en-US" sz="1800" b="1" smtClean="0"/>
              <a:t>learning opportunities </a:t>
            </a:r>
            <a:r>
              <a:rPr lang="en-GB" altLang="en-US" sz="1800" smtClean="0"/>
              <a:t>through </a:t>
            </a:r>
            <a:r>
              <a:rPr lang="en-GB" altLang="en-US" sz="1800" b="1" smtClean="0"/>
              <a:t>partnership</a:t>
            </a:r>
            <a:r>
              <a:rPr lang="en-GB" altLang="en-US" sz="1800" smtClean="0"/>
              <a:t> with parents and the wider community</a:t>
            </a:r>
          </a:p>
          <a:p>
            <a:r>
              <a:rPr lang="en-GB" altLang="en-US" sz="1800" smtClean="0"/>
              <a:t>To extend awareness of individual’s rights and responsibilities as members of a </a:t>
            </a:r>
            <a:r>
              <a:rPr lang="en-GB" altLang="en-US" sz="1800" b="1" smtClean="0"/>
              <a:t>multi-cultural British society </a:t>
            </a:r>
            <a:r>
              <a:rPr lang="en-GB" altLang="en-US" sz="1800" smtClean="0"/>
              <a:t>and </a:t>
            </a:r>
            <a:r>
              <a:rPr lang="en-GB" altLang="en-US" sz="1800" b="1" smtClean="0"/>
              <a:t>global community</a:t>
            </a:r>
          </a:p>
          <a:p>
            <a:endParaRPr lang="en-GB" altLang="en-US" smtClean="0"/>
          </a:p>
          <a:p>
            <a:endParaRPr lang="en-GB" altLang="en-US" smtClean="0"/>
          </a:p>
          <a:p>
            <a:endParaRPr lang="en-GB" altLang="en-US" smtClean="0"/>
          </a:p>
          <a:p>
            <a:endParaRPr lang="en-GB" altLang="en-US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Our Vision and Values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288" y="1196975"/>
            <a:ext cx="8229600" cy="4535488"/>
          </a:xfrm>
        </p:spPr>
        <p:txBody>
          <a:bodyPr/>
          <a:lstStyle/>
          <a:p>
            <a:pPr eaLnBrk="1" hangingPunct="1"/>
            <a:r>
              <a:rPr lang="en-GB" altLang="en-US" sz="2600" smtClean="0"/>
              <a:t>We have high standards of achievement with attainment consistently well above the national average in English and Maths at Key Stage 1 and Key Stage 2</a:t>
            </a:r>
          </a:p>
          <a:p>
            <a:pPr eaLnBrk="1" hangingPunct="1"/>
            <a:r>
              <a:rPr lang="en-GB" altLang="en-US" sz="2600" smtClean="0"/>
              <a:t>We believe in achievement for all – no child is left behind</a:t>
            </a:r>
          </a:p>
          <a:p>
            <a:pPr eaLnBrk="1" hangingPunct="1"/>
            <a:r>
              <a:rPr lang="en-GB" altLang="en-US" sz="2600" smtClean="0"/>
              <a:t>We expect high standards of behaviour from our pupils</a:t>
            </a:r>
          </a:p>
          <a:p>
            <a:pPr eaLnBrk="1" hangingPunct="1"/>
            <a:r>
              <a:rPr lang="en-GB" altLang="en-US" sz="2600" smtClean="0"/>
              <a:t>We expect commitment from parents to support their child’s learning and development. </a:t>
            </a:r>
          </a:p>
          <a:p>
            <a:pPr eaLnBrk="1" hangingPunct="1"/>
            <a:endParaRPr lang="en-GB" altLang="en-US" sz="260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At The Gateway…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608513"/>
          </a:xfrm>
        </p:spPr>
        <p:txBody>
          <a:bodyPr/>
          <a:lstStyle/>
          <a:p>
            <a:pPr eaLnBrk="1" hangingPunct="1"/>
            <a:r>
              <a:rPr lang="en-GB" altLang="en-US" sz="2600" smtClean="0"/>
              <a:t>We provide a broad, balanced, rich and varied curriculum </a:t>
            </a:r>
          </a:p>
          <a:p>
            <a:pPr eaLnBrk="1" hangingPunct="1"/>
            <a:r>
              <a:rPr lang="en-GB" altLang="en-US" sz="2600" smtClean="0"/>
              <a:t>We use ICT for learning across the curriculum</a:t>
            </a:r>
          </a:p>
          <a:p>
            <a:pPr eaLnBrk="1" hangingPunct="1"/>
            <a:r>
              <a:rPr lang="en-GB" altLang="en-US" sz="2600" smtClean="0"/>
              <a:t>We have strengths in the Arts and Music </a:t>
            </a:r>
          </a:p>
          <a:p>
            <a:pPr eaLnBrk="1" hangingPunct="1"/>
            <a:r>
              <a:rPr lang="en-GB" altLang="en-US" sz="2600" smtClean="0"/>
              <a:t>We provide a range of opportunities for pupils to develop sporting talents within the curriculum time and in after school clubs</a:t>
            </a:r>
          </a:p>
          <a:p>
            <a:pPr eaLnBrk="1" hangingPunct="1"/>
            <a:r>
              <a:rPr lang="en-GB" altLang="en-US" sz="2600" smtClean="0"/>
              <a:t>We ensure attention is given to children’s Spiritual, Moral, Social and Cultural development through daily assemblies, PSHE programme (Jigsaw) and RE (Discovery RE)</a:t>
            </a:r>
          </a:p>
          <a:p>
            <a:pPr eaLnBrk="1" hangingPunct="1"/>
            <a:endParaRPr lang="en-GB" altLang="en-US" sz="2800" smtClean="0"/>
          </a:p>
          <a:p>
            <a:pPr eaLnBrk="1" hangingPunct="1"/>
            <a:endParaRPr lang="en-GB" altLang="en-US" sz="2800" smtClean="0"/>
          </a:p>
          <a:p>
            <a:pPr eaLnBrk="1" hangingPunct="1"/>
            <a:endParaRPr lang="en-GB" altLang="en-US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Our Curriculum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678362"/>
          </a:xfrm>
        </p:spPr>
        <p:txBody>
          <a:bodyPr>
            <a:normAutofit lnSpcReduction="10000"/>
          </a:bodyPr>
          <a:lstStyle/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Foundation Stage Curriculum is for children from the age of 3 years to the end of their Reception Year in school.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en-US" sz="2800" dirty="0" smtClean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en-US" sz="2800" b="1" dirty="0" smtClean="0"/>
              <a:t>Incorporates 7 Areas of Learning: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Communication and Language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Physical Development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Personal, Social and Emotional Development</a:t>
            </a:r>
            <a:endParaRPr lang="en-US" sz="2800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Literacy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Mathematics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Understanding the World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Expressive Arts and Design</a:t>
            </a:r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GB" sz="2800" dirty="0" smtClean="0"/>
          </a:p>
        </p:txBody>
      </p:sp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The Curriculum in Reception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611687"/>
          </a:xfrm>
        </p:spPr>
        <p:txBody>
          <a:bodyPr/>
          <a:lstStyle/>
          <a:p>
            <a:pPr>
              <a:defRPr/>
            </a:pPr>
            <a:r>
              <a:rPr lang="en-GB" sz="2400" dirty="0" smtClean="0"/>
              <a:t>Learning is play based and </a:t>
            </a:r>
            <a:r>
              <a:rPr lang="en-GB" sz="2400" dirty="0"/>
              <a:t>o</a:t>
            </a:r>
            <a:r>
              <a:rPr lang="en-GB" sz="2400" dirty="0" smtClean="0"/>
              <a:t>rganised around a theme each term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dirty="0" smtClean="0"/>
              <a:t>Includes a balance </a:t>
            </a:r>
            <a:r>
              <a:rPr lang="en-US" sz="2400" dirty="0"/>
              <a:t>of teacher directed </a:t>
            </a:r>
            <a:r>
              <a:rPr lang="en-US" sz="2400" dirty="0" smtClean="0"/>
              <a:t>activities and </a:t>
            </a:r>
            <a:r>
              <a:rPr lang="en-US" sz="2400" dirty="0"/>
              <a:t>child initiated play </a:t>
            </a:r>
            <a:r>
              <a:rPr lang="en-US" sz="2400" dirty="0" smtClean="0"/>
              <a:t>activities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en-US" sz="2400" dirty="0" smtClean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 smtClean="0"/>
              <a:t>Daily </a:t>
            </a:r>
            <a:r>
              <a:rPr lang="en-GB" sz="2400" dirty="0"/>
              <a:t>phonics following ‘Letters and Sounds’ programme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US" sz="2400" dirty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dirty="0"/>
              <a:t>Daily focused group teaching differentiated to meet the needs of </a:t>
            </a:r>
            <a:r>
              <a:rPr lang="en-US" sz="2400" dirty="0" smtClean="0"/>
              <a:t>individuals  </a:t>
            </a:r>
            <a:endParaRPr lang="en-US" sz="2400" dirty="0"/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US" sz="2400" dirty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400" dirty="0"/>
              <a:t>Children </a:t>
            </a:r>
            <a:r>
              <a:rPr lang="en-US" sz="2400" dirty="0" smtClean="0"/>
              <a:t>are taught </a:t>
            </a:r>
            <a:r>
              <a:rPr lang="en-US" sz="2400" dirty="0"/>
              <a:t>to be independent, make </a:t>
            </a:r>
            <a:r>
              <a:rPr lang="en-US" sz="2400" dirty="0" smtClean="0"/>
              <a:t>decisions, </a:t>
            </a:r>
            <a:r>
              <a:rPr lang="en-US" sz="2400" dirty="0"/>
              <a:t>collaborate with </a:t>
            </a:r>
            <a:r>
              <a:rPr lang="en-US" sz="2400" dirty="0" smtClean="0"/>
              <a:t>others and </a:t>
            </a:r>
            <a:r>
              <a:rPr lang="en-US" sz="2400" dirty="0"/>
              <a:t>communicate their </a:t>
            </a:r>
            <a:r>
              <a:rPr lang="en-US" sz="2400" dirty="0" smtClean="0"/>
              <a:t>plans, ideas and achievements</a:t>
            </a:r>
            <a:endParaRPr lang="en-US" sz="2400" dirty="0"/>
          </a:p>
          <a:p>
            <a:pPr marL="109537" indent="0">
              <a:buFont typeface="Wingdings 3" pitchFamily="18" charset="2"/>
              <a:buNone/>
              <a:defRPr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Learning approaches in YR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468812"/>
          </a:xfrm>
        </p:spPr>
        <p:txBody>
          <a:bodyPr>
            <a:normAutofit lnSpcReduction="10000"/>
          </a:bodyPr>
          <a:lstStyle/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en-US" sz="2800" dirty="0" smtClean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Transfer records from pre-school providers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Initial meeting with parents in the first 2 weeks of term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On entry baseline assessment 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Record children’s development throughout the year – EYFS Profile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At the end of the year children are assessed against the EYFS Early Learning Goals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Attainment and progress is reported to parents 3 times a year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US" sz="2800" dirty="0" smtClean="0"/>
              <a:t>Assessment continues throughout the school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A</a:t>
            </a:r>
            <a:r>
              <a:rPr lang="en-GB" dirty="0" smtClean="0"/>
              <a:t>ssessment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A special time for children….and their parents!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mtClean="0"/>
              <a:t>We want children to be happy, settled at school and ready to learn</a:t>
            </a:r>
          </a:p>
          <a:p>
            <a:pPr eaLnBrk="1" hangingPunct="1"/>
            <a:endParaRPr lang="en-GB" altLang="en-US" smtClean="0"/>
          </a:p>
          <a:p>
            <a:pPr eaLnBrk="1" hangingPunct="1"/>
            <a:r>
              <a:rPr lang="en-GB" altLang="en-US" smtClean="0"/>
              <a:t>We take time to induct children into school life </a:t>
            </a:r>
            <a:r>
              <a:rPr lang="en-GB" altLang="en-US" sz="2400" i="1" smtClean="0"/>
              <a:t>(Storytime, induction days, staggered start, part-time initially)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Starting School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smtClean="0">
                <a:solidFill>
                  <a:srgbClr val="FF0000"/>
                </a:solidFill>
              </a:rPr>
              <a:t>Wednesday 2</a:t>
            </a:r>
            <a:r>
              <a:rPr lang="en-GB" altLang="en-US" sz="2800" baseline="30000" smtClean="0">
                <a:solidFill>
                  <a:srgbClr val="FF0000"/>
                </a:solidFill>
              </a:rPr>
              <a:t>th</a:t>
            </a:r>
            <a:r>
              <a:rPr lang="en-GB" altLang="en-US" sz="2800" smtClean="0">
                <a:solidFill>
                  <a:srgbClr val="FF0000"/>
                </a:solidFill>
              </a:rPr>
              <a:t> September (provisional)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We operate a staggered entry to settle children into school on the first day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Each child has a time to arrive at school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Bring your child to the front entrance at the time given.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Collect from the Key Stage 1 playground at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sz="2800" smtClean="0"/>
              <a:t>   </a:t>
            </a:r>
            <a:r>
              <a:rPr lang="en-GB" altLang="en-US" sz="2800" smtClean="0">
                <a:solidFill>
                  <a:srgbClr val="FF0000"/>
                </a:solidFill>
              </a:rPr>
              <a:t>12 noon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On the second day, bring your child to the KS1 playground at 8.50am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 smtClean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Your child’s first day at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mtClean="0"/>
              <a:t>Initially all Reception children attend school part –time as part of their induction. This enables them to settle into school successfully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Morning session is 8.50 – 12.00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They will stay to lunch week beginning </a:t>
            </a:r>
            <a:r>
              <a:rPr lang="en-US" altLang="en-US" smtClean="0">
                <a:solidFill>
                  <a:srgbClr val="FF0000"/>
                </a:solidFill>
              </a:rPr>
              <a:t>Monday 14</a:t>
            </a:r>
            <a:r>
              <a:rPr lang="en-US" altLang="en-US" baseline="30000" smtClean="0">
                <a:solidFill>
                  <a:srgbClr val="FF0000"/>
                </a:solidFill>
              </a:rPr>
              <a:t>th</a:t>
            </a:r>
            <a:r>
              <a:rPr lang="en-US" altLang="en-US" smtClean="0">
                <a:solidFill>
                  <a:srgbClr val="FF0000"/>
                </a:solidFill>
              </a:rPr>
              <a:t>   September </a:t>
            </a:r>
            <a:r>
              <a:rPr lang="en-US" altLang="en-US" smtClean="0"/>
              <a:t>and go home at 1.30pm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Full time schooling starts </a:t>
            </a:r>
            <a:r>
              <a:rPr lang="en-US" altLang="en-US" smtClean="0">
                <a:solidFill>
                  <a:srgbClr val="FF0000"/>
                </a:solidFill>
              </a:rPr>
              <a:t>Monday 21</a:t>
            </a:r>
            <a:r>
              <a:rPr lang="en-US" altLang="en-US" baseline="30000" smtClean="0">
                <a:solidFill>
                  <a:srgbClr val="FF0000"/>
                </a:solidFill>
              </a:rPr>
              <a:t>st</a:t>
            </a:r>
            <a:r>
              <a:rPr lang="en-US" altLang="en-US" smtClean="0">
                <a:solidFill>
                  <a:srgbClr val="FF0000"/>
                </a:solidFill>
              </a:rPr>
              <a:t>  September.</a:t>
            </a:r>
            <a:endParaRPr lang="en-GB" altLang="en-US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Part- time arrangements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A school day is 2 sessions  a.m. / p.m.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Arrival: 8.50 a.m.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Register taken at 9.00 a.m.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Children are registered late if they arrive after 9.00 a.m. Parents will need to sign their child in at the office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Morning playtime: 10.45 -11.00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Lunchtime: 12.15 – 1.15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End of day: 3.10 p.m. (KS1) 3.15 p.m.(KS2)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Times of the School Day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875"/>
            <a:ext cx="8229600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School sweatshirt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White polo shirt with school logo or plain polo shirt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Grey skirt or trousers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Royal blue checked summer dresses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Black shoes (no trainers or sports shoes)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White socks or grey tights (girls)  black/grey socks (boys)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Fleece can be worn at playtimes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1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GB" altLang="en-US" sz="1800" b="1" smtClean="0"/>
              <a:t>PE uniform   (</a:t>
            </a:r>
            <a:r>
              <a:rPr lang="en-GB" altLang="en-US" sz="1800" smtClean="0"/>
              <a:t>in named drawstring bag)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Black or navy blue shorts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School logo T-shirt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smtClean="0"/>
              <a:t>Plimsolls</a:t>
            </a:r>
          </a:p>
          <a:p>
            <a:pPr eaLnBrk="1" hangingPunct="1">
              <a:lnSpc>
                <a:spcPct val="80000"/>
              </a:lnSpc>
            </a:pPr>
            <a:endParaRPr lang="en-GB" altLang="en-US" sz="1600" smtClean="0"/>
          </a:p>
          <a:p>
            <a:pPr eaLnBrk="1" hangingPunct="1">
              <a:lnSpc>
                <a:spcPct val="80000"/>
              </a:lnSpc>
            </a:pPr>
            <a:r>
              <a:rPr lang="en-GB" altLang="en-US" sz="2400" b="1" smtClean="0"/>
              <a:t>PLEASE make sure all school uniform is labelled.</a:t>
            </a:r>
          </a:p>
          <a:p>
            <a:pPr eaLnBrk="1" hangingPunct="1">
              <a:lnSpc>
                <a:spcPct val="80000"/>
              </a:lnSpc>
            </a:pPr>
            <a:endParaRPr lang="en-GB" altLang="en-US" sz="1800" b="1" smtClean="0"/>
          </a:p>
          <a:p>
            <a:pPr eaLnBrk="1" hangingPunct="1">
              <a:lnSpc>
                <a:spcPct val="80000"/>
              </a:lnSpc>
            </a:pPr>
            <a:r>
              <a:rPr lang="en-GB" altLang="en-US" sz="1800" b="1" smtClean="0"/>
              <a:t>All jewellery needs to be left at home including watches at KS1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800" b="1" smtClean="0"/>
              <a:t> Earrings must be studs only.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207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School Uniform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700213"/>
            <a:ext cx="8229600" cy="4681537"/>
          </a:xfrm>
        </p:spPr>
        <p:txBody>
          <a:bodyPr>
            <a:normAutofit fontScale="92500" lnSpcReduction="20000"/>
          </a:bodyPr>
          <a:lstStyle/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 smtClean="0"/>
              <a:t>Very limited parking in Milestone Road!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en-GB" sz="2400" dirty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 smtClean="0"/>
              <a:t>Plenty of parking is available in nearby roads.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GB" sz="2400" dirty="0" smtClean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 smtClean="0"/>
              <a:t>A drop off zone operates from </a:t>
            </a:r>
            <a:r>
              <a:rPr lang="en-GB" sz="2400" dirty="0" smtClean="0">
                <a:solidFill>
                  <a:srgbClr val="FF0000"/>
                </a:solidFill>
              </a:rPr>
              <a:t>8.45 a.m. </a:t>
            </a:r>
            <a:r>
              <a:rPr lang="en-GB" sz="2400" dirty="0" smtClean="0"/>
              <a:t>in the morning</a:t>
            </a:r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400" dirty="0" smtClean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/>
              <a:t>Children are delivered to and collected from the </a:t>
            </a:r>
            <a:r>
              <a:rPr lang="en-GB" sz="2400" dirty="0" smtClean="0"/>
              <a:t>playgrounds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400" dirty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/>
              <a:t>Children wait with their teacher until </a:t>
            </a:r>
            <a:r>
              <a:rPr lang="en-GB" sz="2400" dirty="0" smtClean="0"/>
              <a:t>collected</a:t>
            </a:r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endParaRPr lang="en-GB" sz="2400" dirty="0" smtClean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dirty="0" smtClean="0"/>
              <a:t>Children wait with their adult if they are collecting another child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en-GB" sz="2400" dirty="0" smtClean="0"/>
          </a:p>
          <a:p>
            <a:pPr marL="452628" indent="-342900"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GB" sz="2400" dirty="0" smtClean="0"/>
              <a:t>Please </a:t>
            </a:r>
            <a:r>
              <a:rPr lang="en-GB" sz="2400" dirty="0"/>
              <a:t>be considerate to our neighbours if you do park in Milestone Rd.</a:t>
            </a:r>
          </a:p>
          <a:p>
            <a:pPr marL="10972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None/>
              <a:defRPr/>
            </a:pPr>
            <a:endParaRPr lang="en-GB" sz="2400" dirty="0"/>
          </a:p>
          <a:p>
            <a:pPr marL="365760" indent="-256032" eaLnBrk="1" fontAlgn="auto" hangingPunct="1">
              <a:lnSpc>
                <a:spcPct val="8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400" b="1" i="1" dirty="0"/>
              <a:t>Please phone if you are going to be </a:t>
            </a:r>
            <a:r>
              <a:rPr lang="en-GB" sz="2400" b="1" i="1" dirty="0" smtClean="0"/>
              <a:t>late</a:t>
            </a:r>
            <a:endParaRPr lang="en-GB" sz="2400" b="1" i="1" dirty="0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smtClean="0"/>
              <a:t>Delivering and collecting your child from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mtClean="0"/>
              <a:t>We encourage walking to school – the healthy option!</a:t>
            </a:r>
          </a:p>
          <a:p>
            <a:pPr eaLnBrk="1" hangingPunct="1">
              <a:lnSpc>
                <a:spcPct val="80000"/>
              </a:lnSpc>
            </a:pPr>
            <a:endParaRPr lang="en-GB" altLang="en-US" sz="1000" smtClean="0"/>
          </a:p>
          <a:p>
            <a:pPr eaLnBrk="1" hangingPunct="1">
              <a:lnSpc>
                <a:spcPct val="80000"/>
              </a:lnSpc>
            </a:pPr>
            <a:r>
              <a:rPr lang="en-GB" altLang="en-US" smtClean="0"/>
              <a:t>Walk on Wednesday is supported by over 70% of the school</a:t>
            </a:r>
          </a:p>
          <a:p>
            <a:pPr eaLnBrk="1" hangingPunct="1">
              <a:lnSpc>
                <a:spcPct val="80000"/>
              </a:lnSpc>
            </a:pPr>
            <a:endParaRPr lang="en-GB" altLang="en-US" sz="1000" smtClean="0"/>
          </a:p>
          <a:p>
            <a:pPr eaLnBrk="1" hangingPunct="1">
              <a:lnSpc>
                <a:spcPct val="80000"/>
              </a:lnSpc>
            </a:pPr>
            <a:r>
              <a:rPr lang="en-GB" altLang="en-US" smtClean="0"/>
              <a:t>Class trophy and walker of the week award presented on Fridays </a:t>
            </a:r>
          </a:p>
          <a:p>
            <a:pPr eaLnBrk="1" hangingPunct="1">
              <a:lnSpc>
                <a:spcPct val="80000"/>
              </a:lnSpc>
            </a:pPr>
            <a:endParaRPr lang="en-GB" altLang="en-US" sz="1000" smtClean="0"/>
          </a:p>
          <a:p>
            <a:pPr eaLnBrk="1" hangingPunct="1">
              <a:lnSpc>
                <a:spcPct val="80000"/>
              </a:lnSpc>
            </a:pPr>
            <a:r>
              <a:rPr lang="en-US" altLang="en-US" smtClean="0"/>
              <a:t>Cycle / scooter storage provided for children who cycle or scoot to school</a:t>
            </a:r>
          </a:p>
          <a:p>
            <a:pPr eaLnBrk="1" hangingPunct="1">
              <a:lnSpc>
                <a:spcPct val="80000"/>
              </a:lnSpc>
            </a:pPr>
            <a:endParaRPr lang="en-GB" altLang="en-US" sz="1000" smtClean="0"/>
          </a:p>
          <a:p>
            <a:pPr eaLnBrk="1" hangingPunct="1">
              <a:lnSpc>
                <a:spcPct val="80000"/>
              </a:lnSpc>
            </a:pPr>
            <a:r>
              <a:rPr lang="en-US" altLang="en-US" i="1" smtClean="0">
                <a:solidFill>
                  <a:srgbClr val="0070C0"/>
                </a:solidFill>
              </a:rPr>
              <a:t>Note</a:t>
            </a:r>
            <a:r>
              <a:rPr lang="en-US" altLang="en-US" smtClean="0">
                <a:solidFill>
                  <a:srgbClr val="0070C0"/>
                </a:solidFill>
              </a:rPr>
              <a:t> -Bicycles, scooters etc are not permitted on the playgrounds</a:t>
            </a:r>
          </a:p>
          <a:p>
            <a:pPr eaLnBrk="1" hangingPunct="1">
              <a:lnSpc>
                <a:spcPct val="80000"/>
              </a:lnSpc>
            </a:pPr>
            <a:endParaRPr lang="en-US" altLang="en-US" sz="1000" smtClean="0">
              <a:solidFill>
                <a:srgbClr val="0070C0"/>
              </a:solidFill>
            </a:endParaRPr>
          </a:p>
          <a:p>
            <a:pPr eaLnBrk="1" hangingPunct="1"/>
            <a:r>
              <a:rPr lang="en-US" altLang="en-US" i="1" smtClean="0">
                <a:solidFill>
                  <a:srgbClr val="0070C0"/>
                </a:solidFill>
              </a:rPr>
              <a:t>No dogs </a:t>
            </a:r>
            <a:r>
              <a:rPr lang="en-US" altLang="en-US" smtClean="0">
                <a:solidFill>
                  <a:srgbClr val="0070C0"/>
                </a:solidFill>
              </a:rPr>
              <a:t>-Please leave your dogs at home!</a:t>
            </a:r>
          </a:p>
          <a:p>
            <a:pPr eaLnBrk="1" hangingPunct="1"/>
            <a:endParaRPr lang="en-GB" altLang="en-US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Car free travelling to school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Children in Key Stage 1 receive a piece of free fruit or vegetable every day (bananas, apples, pears, satsumas, carrots, tomatoes, raisins)</a:t>
            </a:r>
          </a:p>
          <a:p>
            <a:pPr eaLnBrk="1" hangingPunct="1"/>
            <a:endParaRPr lang="en-GB" altLang="en-US" sz="1000" smtClean="0"/>
          </a:p>
          <a:p>
            <a:pPr eaLnBrk="1" hangingPunct="1"/>
            <a:r>
              <a:rPr lang="en-GB" altLang="en-US" smtClean="0"/>
              <a:t>Children eat fruit after or just before playtime</a:t>
            </a:r>
          </a:p>
          <a:p>
            <a:pPr eaLnBrk="1" hangingPunct="1"/>
            <a:endParaRPr lang="en-GB" altLang="en-US" sz="1000" smtClean="0"/>
          </a:p>
          <a:p>
            <a:pPr eaLnBrk="1" hangingPunct="1"/>
            <a:r>
              <a:rPr lang="en-US" altLang="en-US" smtClean="0"/>
              <a:t>No other snacks are needed</a:t>
            </a:r>
            <a:endParaRPr lang="en-GB" altLang="en-US" smtClean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School Fruit and Vegetables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66863"/>
            <a:ext cx="793115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mtClean="0"/>
              <a:t>All children are expected to have a school water bottle filled with fresh water brought from home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Bottle available from the office £1/£1.20</a:t>
            </a:r>
          </a:p>
          <a:p>
            <a:pPr eaLnBrk="1" hangingPunct="1">
              <a:lnSpc>
                <a:spcPct val="90000"/>
              </a:lnSpc>
            </a:pPr>
            <a:endParaRPr lang="en-GB" altLang="en-US" smtClean="0"/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Water bottles are accessible for drinking from during lesson time</a:t>
            </a:r>
          </a:p>
          <a:p>
            <a:pPr eaLnBrk="1" hangingPunct="1">
              <a:lnSpc>
                <a:spcPct val="90000"/>
              </a:lnSpc>
            </a:pPr>
            <a:endParaRPr lang="en-GB" altLang="en-US" smtClean="0"/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Only water in bottles please - no squash or flavoured water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Water in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4313"/>
            <a:ext cx="8229600" cy="45354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 smtClean="0"/>
              <a:t>Parents have a choice of packed lunch or school dinners</a:t>
            </a:r>
          </a:p>
          <a:p>
            <a:pPr marL="109537" indent="0" eaLnBrk="1" hangingPunct="1">
              <a:lnSpc>
                <a:spcPct val="90000"/>
              </a:lnSpc>
              <a:buFont typeface="Wingdings 3" pitchFamily="18" charset="2"/>
              <a:buNone/>
              <a:defRPr/>
            </a:pPr>
            <a:endParaRPr lang="en-GB" altLang="en-US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 smtClean="0"/>
              <a:t>All KS1 children can have a free hot meal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9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 smtClean="0"/>
              <a:t>Swans class always eat in first sitting.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9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400" dirty="0" smtClean="0"/>
              <a:t>Children are encouraged to eat well at lunchtimes and try new foods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altLang="en-US" sz="9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Any concerns are reported to parents</a:t>
            </a:r>
            <a:endParaRPr lang="en-GB" altLang="en-US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 smtClean="0"/>
              <a:t>School Dinners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800" dirty="0"/>
              <a:t>Packed lunches need to be in standard sized lunch </a:t>
            </a:r>
            <a:r>
              <a:rPr lang="en-GB" sz="2800" dirty="0" smtClean="0"/>
              <a:t>boxes. No big bags please!</a:t>
            </a:r>
          </a:p>
          <a:p>
            <a:pPr marL="109728" indent="0" eaLnBrk="1" fontAlgn="auto" hangingPunct="1">
              <a:lnSpc>
                <a:spcPct val="9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en-GB" sz="2800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800" dirty="0" smtClean="0"/>
              <a:t>Must be a healthy </a:t>
            </a:r>
            <a:r>
              <a:rPr lang="en-GB" sz="2800" dirty="0"/>
              <a:t>packed </a:t>
            </a:r>
            <a:r>
              <a:rPr lang="en-GB" sz="2800" dirty="0" smtClean="0"/>
              <a:t>lunch. </a:t>
            </a:r>
          </a:p>
          <a:p>
            <a:pPr marL="109728" indent="0" eaLnBrk="1" fontAlgn="auto" hangingPunct="1">
              <a:lnSpc>
                <a:spcPct val="9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GB" sz="2800" dirty="0"/>
              <a:t> </a:t>
            </a:r>
            <a:r>
              <a:rPr lang="en-GB" sz="2800" dirty="0" smtClean="0"/>
              <a:t>   No </a:t>
            </a:r>
            <a:r>
              <a:rPr lang="en-GB" sz="2800" dirty="0"/>
              <a:t>sweets, chocolate bars, or fizzy drinks </a:t>
            </a:r>
            <a:r>
              <a:rPr lang="en-GB" sz="2800" dirty="0" smtClean="0"/>
              <a:t>     </a:t>
            </a:r>
          </a:p>
          <a:p>
            <a:pPr marL="109728" indent="0" eaLnBrk="1" fontAlgn="auto" hangingPunct="1">
              <a:lnSpc>
                <a:spcPct val="9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en-GB" sz="2800" dirty="0"/>
              <a:t> </a:t>
            </a:r>
            <a:r>
              <a:rPr lang="en-GB" sz="2800" dirty="0" smtClean="0"/>
              <a:t>   please</a:t>
            </a:r>
          </a:p>
          <a:p>
            <a:pPr marL="109728" indent="0" eaLnBrk="1" fontAlgn="auto" hangingPunct="1">
              <a:lnSpc>
                <a:spcPct val="90000"/>
              </a:lnSpc>
              <a:spcAft>
                <a:spcPts val="0"/>
              </a:spcAft>
              <a:buFont typeface="Wingdings 3" pitchFamily="18" charset="2"/>
              <a:buNone/>
              <a:defRPr/>
            </a:pPr>
            <a:endParaRPr lang="en-GB" sz="2800" dirty="0"/>
          </a:p>
          <a:p>
            <a:pPr marL="365760" indent="-256032" eaLnBrk="1" fontAlgn="auto" hangingPunct="1">
              <a:lnSpc>
                <a:spcPct val="90000"/>
              </a:lnSpc>
              <a:spcAft>
                <a:spcPts val="0"/>
              </a:spcAft>
              <a:buFont typeface="Wingdings 3"/>
              <a:buChar char=""/>
              <a:defRPr/>
            </a:pPr>
            <a:r>
              <a:rPr lang="en-GB" sz="2800" dirty="0"/>
              <a:t>No nut policy </a:t>
            </a:r>
            <a:r>
              <a:rPr lang="en-GB" sz="2800" dirty="0" smtClean="0"/>
              <a:t>(includes chocolate spread, peanut butter and snack bars)</a:t>
            </a:r>
            <a:endParaRPr lang="en-GB" sz="2800" dirty="0"/>
          </a:p>
          <a:p>
            <a:pPr eaLnBrk="1" hangingPunct="1">
              <a:defRPr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Packed Lunches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975"/>
            <a:ext cx="8229600" cy="56610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Children of school age must by law attend school for 10 sessions a week. (a.m./p.m.)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Attendance is monitored every term and </a:t>
            </a:r>
            <a:r>
              <a:rPr lang="en-US" altLang="en-US" sz="2000" dirty="0" smtClean="0"/>
              <a:t>the </a:t>
            </a:r>
            <a:r>
              <a:rPr lang="en-US" altLang="en-US" sz="2000" b="1" dirty="0" smtClean="0"/>
              <a:t>nationally expected attendance rate is 97%</a:t>
            </a:r>
            <a:endParaRPr lang="en-GB" altLang="en-US" sz="2000" b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Rates of attendance are published annually and reported to parents 3 times a year</a:t>
            </a:r>
          </a:p>
          <a:p>
            <a:pPr marL="109537" indent="0" eaLnBrk="1" hangingPunct="1">
              <a:lnSpc>
                <a:spcPct val="80000"/>
              </a:lnSpc>
              <a:buFont typeface="Wingdings 3" pitchFamily="18" charset="2"/>
              <a:buNone/>
              <a:defRPr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Please phone the school by </a:t>
            </a:r>
            <a:r>
              <a:rPr lang="en-GB" altLang="en-US" sz="2000" dirty="0" smtClean="0">
                <a:solidFill>
                  <a:srgbClr val="FF0000"/>
                </a:solidFill>
              </a:rPr>
              <a:t>9.30a.m.</a:t>
            </a:r>
            <a:r>
              <a:rPr lang="en-GB" altLang="en-US" sz="2000" dirty="0" smtClean="0"/>
              <a:t> if your child is unwell and cannot attend school.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 If we are not informed of the reason for your child’s absence from school it has to be recorded as unauthorised.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dirty="0" smtClean="0"/>
              <a:t>Please avoid doctor/dentist appointments during the school day if at all possible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000" b="1" i="1" dirty="0" smtClean="0"/>
              <a:t>We cannot authorise absence for any other reason than sickness e.g. shopping, birthday treats, visiting relatives </a:t>
            </a:r>
            <a:r>
              <a:rPr lang="en-GB" altLang="en-US" sz="2000" b="1" i="1" dirty="0" err="1" smtClean="0"/>
              <a:t>etc</a:t>
            </a:r>
            <a:endParaRPr lang="en-GB" altLang="en-US" sz="2000" b="1" i="1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000" b="1" i="1" dirty="0" smtClean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207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Absence from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268413"/>
            <a:ext cx="8229600" cy="48958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Holidays in term time are no longer authorised unless there is an </a:t>
            </a:r>
            <a:r>
              <a:rPr lang="en-GB" altLang="en-US" sz="2800" u="sng" smtClean="0">
                <a:solidFill>
                  <a:srgbClr val="FF0000"/>
                </a:solidFill>
              </a:rPr>
              <a:t>exceptional</a:t>
            </a:r>
            <a:r>
              <a:rPr lang="en-GB" altLang="en-US" sz="2800" smtClean="0">
                <a:solidFill>
                  <a:srgbClr val="FF0000"/>
                </a:solidFill>
              </a:rPr>
              <a:t> </a:t>
            </a:r>
            <a:r>
              <a:rPr lang="en-GB" altLang="en-US" sz="2800" u="sng" smtClean="0">
                <a:solidFill>
                  <a:srgbClr val="FF0000"/>
                </a:solidFill>
              </a:rPr>
              <a:t>reason</a:t>
            </a:r>
            <a:r>
              <a:rPr lang="en-GB" altLang="en-US" sz="2800" smtClean="0"/>
              <a:t> why a family holiday cannot be taken in school holiday periods.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Children need very good attendance for a holiday absence to be considered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Absence in term time can be very unsettling for a child. A great deal can be missed in 2 weeks.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smtClean="0"/>
              <a:t>Any child that takes </a:t>
            </a:r>
            <a:r>
              <a:rPr lang="en-US" altLang="en-US" sz="2800" smtClean="0">
                <a:solidFill>
                  <a:srgbClr val="FF0000"/>
                </a:solidFill>
              </a:rPr>
              <a:t>2 weeks </a:t>
            </a:r>
            <a:r>
              <a:rPr lang="en-US" altLang="en-US" sz="2800" smtClean="0"/>
              <a:t>holiday </a:t>
            </a:r>
            <a:r>
              <a:rPr lang="en-US" altLang="en-US" sz="2800" smtClean="0">
                <a:solidFill>
                  <a:srgbClr val="FF0000"/>
                </a:solidFill>
              </a:rPr>
              <a:t>cannot achieve </a:t>
            </a:r>
            <a:r>
              <a:rPr lang="en-US" altLang="en-US" sz="2800" smtClean="0"/>
              <a:t>any more than 95% attendance.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smtClean="0"/>
              <a:t>Any request must be  made in writing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Family holidays in term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altLang="en-US" dirty="0" smtClean="0"/>
              <a:t>Reading – book bags changed daily</a:t>
            </a:r>
          </a:p>
          <a:p>
            <a:pPr>
              <a:defRPr/>
            </a:pPr>
            <a:r>
              <a:rPr lang="en-GB" altLang="en-US" dirty="0" smtClean="0"/>
              <a:t>Home learning log – every 2/3 weeks</a:t>
            </a:r>
          </a:p>
          <a:p>
            <a:pPr marL="109537" indent="0">
              <a:buFont typeface="Wingdings 3" pitchFamily="18" charset="2"/>
              <a:buNone/>
              <a:defRPr/>
            </a:pPr>
            <a:r>
              <a:rPr lang="en-GB" altLang="en-US" dirty="0"/>
              <a:t> </a:t>
            </a:r>
            <a:r>
              <a:rPr lang="en-GB" altLang="en-US" dirty="0" smtClean="0"/>
              <a:t> (phonics/number activity, topic activity)</a:t>
            </a:r>
          </a:p>
          <a:p>
            <a:pPr>
              <a:defRPr/>
            </a:pPr>
            <a:r>
              <a:rPr lang="en-GB" altLang="en-US" dirty="0" smtClean="0"/>
              <a:t>Access to online learning with Education City</a:t>
            </a:r>
          </a:p>
          <a:p>
            <a:pPr>
              <a:defRPr/>
            </a:pPr>
            <a:endParaRPr lang="en-GB" altLang="en-US" dirty="0" smtClean="0"/>
          </a:p>
          <a:p>
            <a:pPr>
              <a:defRPr/>
            </a:pPr>
            <a:r>
              <a:rPr lang="en-GB" altLang="en-US" dirty="0" smtClean="0"/>
              <a:t>Home learning increases as children move through the school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Home Learning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Special Educational Needs are met in school e.g. speech therapy, emotional and behavioural needs, literacy &amp; numeracy support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Children take part in wide range of interventions e.g. </a:t>
            </a:r>
            <a:r>
              <a:rPr lang="en-US" altLang="en-US" sz="2400" dirty="0" err="1" smtClean="0"/>
              <a:t>maths</a:t>
            </a:r>
            <a:r>
              <a:rPr lang="en-US" altLang="en-US" sz="2400" dirty="0" smtClean="0"/>
              <a:t> interventions, speech therapy.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Teaching assistants support children in and out of class.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Work is planned by class teachers and monitored by our </a:t>
            </a:r>
            <a:r>
              <a:rPr lang="en-US" altLang="en-US" sz="2400" dirty="0" err="1" smtClean="0"/>
              <a:t>SENCo</a:t>
            </a:r>
            <a:r>
              <a:rPr lang="en-US" altLang="en-US" sz="2400" dirty="0" smtClean="0"/>
              <a:t> </a:t>
            </a:r>
            <a:r>
              <a:rPr lang="en-US" altLang="en-US" sz="2400" dirty="0" err="1" smtClean="0"/>
              <a:t>Mrs</a:t>
            </a:r>
            <a:r>
              <a:rPr lang="en-US" altLang="en-US" sz="2400" dirty="0" smtClean="0"/>
              <a:t> Gillard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altLang="en-US" sz="2400" dirty="0" smtClean="0"/>
              <a:t>We access outside specialist provision where needed</a:t>
            </a:r>
          </a:p>
          <a:p>
            <a:pPr marL="109537" indent="0" eaLnBrk="1" hangingPunct="1">
              <a:lnSpc>
                <a:spcPct val="90000"/>
              </a:lnSpc>
              <a:buFont typeface="Wingdings 3" pitchFamily="18" charset="2"/>
              <a:buNone/>
              <a:defRPr/>
            </a:pPr>
            <a:endParaRPr lang="en-US" altLang="en-US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400" dirty="0" smtClean="0"/>
          </a:p>
        </p:txBody>
      </p:sp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000" dirty="0" smtClean="0"/>
              <a:t>Provision for children with </a:t>
            </a:r>
            <a:br>
              <a:rPr lang="en-US" sz="4000" dirty="0" smtClean="0"/>
            </a:br>
            <a:r>
              <a:rPr lang="en-US" sz="4000" dirty="0" smtClean="0"/>
              <a:t>Special Educational Needs</a:t>
            </a:r>
            <a:endParaRPr lang="en-GB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484313"/>
            <a:ext cx="8642350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mtClean="0"/>
              <a:t>We are proud of the high standards of behaviour throughout our school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We recognise children are at different stages in their social and emotional development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Personal, social and emotional education is embedded in the ethos of the school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Children are taught to respect each other, co-operate, share and take turns, take responsibility for their own actions and act as a team member of our community</a:t>
            </a:r>
          </a:p>
          <a:p>
            <a:pPr eaLnBrk="1" hangingPunct="1">
              <a:lnSpc>
                <a:spcPct val="90000"/>
              </a:lnSpc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</p:txBody>
      </p:sp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119221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Behaviour in school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84313"/>
            <a:ext cx="8640763" cy="4968875"/>
          </a:xfrm>
        </p:spPr>
        <p:txBody>
          <a:bodyPr/>
          <a:lstStyle/>
          <a:p>
            <a:pPr eaLnBrk="1" hangingPunct="1"/>
            <a:r>
              <a:rPr lang="en-GB" altLang="en-US" sz="2800" smtClean="0"/>
              <a:t>Our Golden Rules set out our expectations of behaviour in all areas of the school</a:t>
            </a:r>
          </a:p>
          <a:p>
            <a:pPr eaLnBrk="1" hangingPunct="1"/>
            <a:r>
              <a:rPr lang="en-GB" altLang="en-US" sz="2800" smtClean="0"/>
              <a:t>‘Golden Time’ rewards the expected good behaviour (30mins on Friday afternoon of extra curricular activities)</a:t>
            </a:r>
          </a:p>
          <a:p>
            <a:pPr eaLnBrk="1" hangingPunct="1"/>
            <a:r>
              <a:rPr lang="en-GB" altLang="en-US" sz="2800" smtClean="0"/>
              <a:t>The sanction for poor behaviour is the loss of 5 minute blocks of Golden Time</a:t>
            </a:r>
          </a:p>
          <a:p>
            <a:pPr eaLnBrk="1" hangingPunct="1"/>
            <a:r>
              <a:rPr lang="en-GB" altLang="en-US" sz="2800" smtClean="0"/>
              <a:t>Children have opportunity to gain this back for showing the right behaviour!</a:t>
            </a:r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Golden Rules and Golden Time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Do be gentle</a:t>
            </a:r>
          </a:p>
          <a:p>
            <a:pPr eaLnBrk="1" hangingPunct="1"/>
            <a:r>
              <a:rPr lang="en-GB" altLang="en-US" smtClean="0"/>
              <a:t>Do be kind and helpful</a:t>
            </a:r>
          </a:p>
          <a:p>
            <a:pPr eaLnBrk="1" hangingPunct="1"/>
            <a:r>
              <a:rPr lang="en-GB" altLang="en-US" smtClean="0"/>
              <a:t>Do work hard</a:t>
            </a:r>
          </a:p>
          <a:p>
            <a:pPr eaLnBrk="1" hangingPunct="1"/>
            <a:r>
              <a:rPr lang="en-GB" altLang="en-US" smtClean="0"/>
              <a:t>Do look after property</a:t>
            </a:r>
          </a:p>
          <a:p>
            <a:pPr eaLnBrk="1" hangingPunct="1"/>
            <a:r>
              <a:rPr lang="en-GB" altLang="en-US" smtClean="0"/>
              <a:t>Do listen to people</a:t>
            </a:r>
          </a:p>
          <a:p>
            <a:pPr eaLnBrk="1" hangingPunct="1"/>
            <a:r>
              <a:rPr lang="en-GB" altLang="en-US" smtClean="0"/>
              <a:t>Do be honest</a:t>
            </a:r>
          </a:p>
          <a:p>
            <a:pPr eaLnBrk="1" hangingPunct="1"/>
            <a:r>
              <a:rPr lang="en-GB" altLang="en-US" smtClean="0"/>
              <a:t>Do be safe</a:t>
            </a:r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Our Golden Rules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93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93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557338"/>
            <a:ext cx="8229600" cy="45354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200" dirty="0" smtClean="0"/>
              <a:t>Try not to quiz your child!     He/she will tell you when ready.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2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200" dirty="0" smtClean="0"/>
              <a:t>Remember young children have an active imagination!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2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200" dirty="0" smtClean="0"/>
              <a:t>Formal parents meetings are held 3 times a year </a:t>
            </a:r>
          </a:p>
          <a:p>
            <a:pPr marL="109537" indent="0" eaLnBrk="1" hangingPunct="1">
              <a:lnSpc>
                <a:spcPct val="80000"/>
              </a:lnSpc>
              <a:buFont typeface="Wingdings 3" pitchFamily="18" charset="2"/>
              <a:buNone/>
              <a:defRPr/>
            </a:pPr>
            <a:endParaRPr lang="en-GB" altLang="en-US" sz="22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200" b="1" dirty="0" smtClean="0"/>
              <a:t>If you are unsure or unhappy about anything at any time  then do come in and ask or give us a call on the telephone.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200" b="1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200" dirty="0" smtClean="0"/>
              <a:t>The teacher is always available at the </a:t>
            </a:r>
            <a:r>
              <a:rPr lang="en-GB" altLang="en-US" sz="2200" b="1" dirty="0" smtClean="0"/>
              <a:t>end </a:t>
            </a:r>
            <a:r>
              <a:rPr lang="en-GB" altLang="en-US" sz="2200" dirty="0" smtClean="0"/>
              <a:t>of the school day to answer any immediate concerns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0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altLang="en-US" sz="2000" dirty="0" smtClean="0"/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smtClean="0"/>
              <a:t>How will I know how my child is getting on in school?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Newsletters and information sent home</a:t>
            </a:r>
          </a:p>
          <a:p>
            <a:pPr eaLnBrk="1" hangingPunct="1"/>
            <a:r>
              <a:rPr lang="en-US" altLang="en-US" smtClean="0"/>
              <a:t>Parentmail and text messaging</a:t>
            </a:r>
          </a:p>
          <a:p>
            <a:pPr eaLnBrk="1" hangingPunct="1"/>
            <a:r>
              <a:rPr lang="en-US" altLang="en-US" smtClean="0"/>
              <a:t>Parent &amp; child target setting and progress review meetings with the class teacher </a:t>
            </a:r>
          </a:p>
          <a:p>
            <a:pPr eaLnBrk="1" hangingPunct="1"/>
            <a:r>
              <a:rPr lang="en-US" altLang="en-US" smtClean="0"/>
              <a:t>End of year report of attainment</a:t>
            </a:r>
          </a:p>
          <a:p>
            <a:pPr eaLnBrk="1" hangingPunct="1"/>
            <a:r>
              <a:rPr lang="en-US" altLang="en-US" smtClean="0"/>
              <a:t>Informal contact where necessary</a:t>
            </a:r>
          </a:p>
          <a:p>
            <a:pPr eaLnBrk="1" hangingPunct="1"/>
            <a:endParaRPr lang="en-US" altLang="en-US" smtClean="0"/>
          </a:p>
          <a:p>
            <a:pPr eaLnBrk="1" hangingPunct="1"/>
            <a:endParaRPr lang="en-GB" altLang="en-US" smtClean="0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mtClean="0"/>
              <a:t>How do we keep you informed?</a:t>
            </a:r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800" smtClean="0"/>
              <a:t>Please inform us immediately of any changes to contact details.</a:t>
            </a:r>
          </a:p>
          <a:p>
            <a:pPr eaLnBrk="1" hangingPunct="1"/>
            <a:r>
              <a:rPr lang="en-GB" altLang="en-US" sz="2800" smtClean="0"/>
              <a:t>Please let us know if there are any changes in circumstances at home that may affect your child’s performance at school.</a:t>
            </a:r>
          </a:p>
          <a:p>
            <a:pPr eaLnBrk="1" hangingPunct="1"/>
            <a:r>
              <a:rPr lang="en-GB" altLang="en-US" sz="2800" smtClean="0"/>
              <a:t>All information is confidential. Only those members of staff that work directly with your child will be informed.</a:t>
            </a:r>
          </a:p>
        </p:txBody>
      </p:sp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smtClean="0"/>
              <a:t>Changes you need to let us know about?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800" smtClean="0"/>
              <a:t>Opens 8.00 each day</a:t>
            </a:r>
          </a:p>
          <a:p>
            <a:pPr eaLnBrk="1" hangingPunct="1"/>
            <a:r>
              <a:rPr lang="en-GB" altLang="en-US" sz="2800" smtClean="0"/>
              <a:t>Maximum 30 children</a:t>
            </a:r>
          </a:p>
          <a:p>
            <a:pPr eaLnBrk="1" hangingPunct="1"/>
            <a:r>
              <a:rPr lang="en-GB" altLang="en-US" sz="2800" smtClean="0"/>
              <a:t>3 supervisors</a:t>
            </a:r>
          </a:p>
          <a:p>
            <a:pPr eaLnBrk="1" hangingPunct="1"/>
            <a:r>
              <a:rPr lang="en-GB" altLang="en-US" sz="2800" smtClean="0"/>
              <a:t>Healthy breakfast served until 8.30</a:t>
            </a:r>
          </a:p>
          <a:p>
            <a:pPr eaLnBrk="1" hangingPunct="1"/>
            <a:r>
              <a:rPr lang="en-GB" altLang="en-US" sz="2800" smtClean="0"/>
              <a:t>£2.50 per session (weekly in advance)</a:t>
            </a:r>
          </a:p>
          <a:p>
            <a:pPr eaLnBrk="1" hangingPunct="1"/>
            <a:r>
              <a:rPr lang="en-GB" altLang="en-US" sz="2800" smtClean="0"/>
              <a:t>Payment due even if child off sick</a:t>
            </a:r>
          </a:p>
          <a:p>
            <a:pPr eaLnBrk="1" hangingPunct="1"/>
            <a:r>
              <a:rPr lang="en-GB" altLang="en-US" sz="2800" smtClean="0"/>
              <a:t>Some occasional places available</a:t>
            </a:r>
          </a:p>
          <a:p>
            <a:pPr eaLnBrk="1" hangingPunct="1"/>
            <a:r>
              <a:rPr lang="en-GB" altLang="en-US" sz="2800" smtClean="0"/>
              <a:t>Application forms in school office</a:t>
            </a:r>
          </a:p>
          <a:p>
            <a:pPr eaLnBrk="1" hangingPunct="1"/>
            <a:endParaRPr lang="en-GB" altLang="en-US" sz="2800" smtClean="0"/>
          </a:p>
        </p:txBody>
      </p:sp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Breakfast Club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7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7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7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7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smtClean="0"/>
              <a:t>A range of clubs are available throughout the year</a:t>
            </a:r>
          </a:p>
          <a:p>
            <a:r>
              <a:rPr lang="en-GB" altLang="en-US" smtClean="0"/>
              <a:t>Run for 10 weeks each full term</a:t>
            </a:r>
          </a:p>
          <a:p>
            <a:r>
              <a:rPr lang="en-GB" altLang="en-US" smtClean="0"/>
              <a:t>Some paid/ outside providers</a:t>
            </a:r>
          </a:p>
          <a:p>
            <a:r>
              <a:rPr lang="en-GB" altLang="en-US" smtClean="0"/>
              <a:t>Some free – run by staff </a:t>
            </a:r>
          </a:p>
          <a:p>
            <a:r>
              <a:rPr lang="en-GB" altLang="en-US" smtClean="0"/>
              <a:t>Most are for KS2 pupils</a:t>
            </a:r>
          </a:p>
          <a:p>
            <a:r>
              <a:rPr lang="en-GB" altLang="en-US" smtClean="0"/>
              <a:t>Some start in Year 1</a:t>
            </a:r>
          </a:p>
          <a:p>
            <a:r>
              <a:rPr lang="en-GB" altLang="en-US" smtClean="0"/>
              <a:t>Information sent out at the beginning of term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After School Clubs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84313"/>
            <a:ext cx="8229600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If your child is unwell he/she is best kept at home.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We can administer medication at school that has been prescribed by a doctor, with parental permission. Form to be completed.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If your child receives first aid in school, we will inform you by letter.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If your child is unwell at school we will contact you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Please keep the office informed of any changes to emergency contact numbers.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mtClean="0"/>
              <a:t>Health issues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sz="2800" smtClean="0"/>
              <a:t>All children approach starting school differently</a:t>
            </a:r>
          </a:p>
          <a:p>
            <a:pPr eaLnBrk="1" hangingPunct="1"/>
            <a:r>
              <a:rPr lang="en-GB" altLang="en-US" sz="2800" smtClean="0"/>
              <a:t>Your child will be having many new experiences and may need time to adjust.</a:t>
            </a:r>
          </a:p>
          <a:p>
            <a:pPr eaLnBrk="1" hangingPunct="1"/>
            <a:r>
              <a:rPr lang="en-GB" altLang="en-US" sz="2800" smtClean="0"/>
              <a:t>Often it is mum/dad who is the most anxious. Don’t worry, we will look after them!</a:t>
            </a:r>
          </a:p>
          <a:p>
            <a:pPr eaLnBrk="1" hangingPunct="1"/>
            <a:r>
              <a:rPr lang="en-GB" altLang="en-US" sz="2800" smtClean="0"/>
              <a:t>Your child will be very tired in the early weeks of school – be warned!!</a:t>
            </a:r>
          </a:p>
          <a:p>
            <a:pPr eaLnBrk="1" hangingPunct="1">
              <a:buFontTx/>
              <a:buNone/>
            </a:pPr>
            <a:endParaRPr lang="en-GB" altLang="en-US" sz="2800" smtClean="0"/>
          </a:p>
          <a:p>
            <a:pPr eaLnBrk="1" hangingPunct="1"/>
            <a:endParaRPr lang="en-GB" altLang="en-US" sz="2800" smtClean="0"/>
          </a:p>
          <a:p>
            <a:pPr eaLnBrk="1" hangingPunct="1"/>
            <a:endParaRPr lang="en-GB" altLang="en-US" sz="2800" smtClean="0"/>
          </a:p>
          <a:p>
            <a:pPr eaLnBrk="1" hangingPunct="1"/>
            <a:endParaRPr lang="en-GB" altLang="en-US" sz="2800" smtClean="0"/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smtClean="0"/>
              <a:t>Starting school</a:t>
            </a:r>
            <a:br>
              <a:rPr lang="en-GB" sz="4000" smtClean="0"/>
            </a:br>
            <a:r>
              <a:rPr lang="en-GB" sz="4000" smtClean="0"/>
              <a:t>A word of warning………..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Talk with your child and involve them in talking about school positively.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Read stories together and talk about the pictures and events in the story.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Draw and colour pictures together.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Help them to hold a pencil correctly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Practice getting undressed and dressed in preparation for PE.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Make sure they are confident about using the toilet independently.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smtClean="0"/>
              <a:t>Label all their uniform!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smtClean="0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smtClean="0"/>
              <a:t>What can I do to prepare my child for school?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65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65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65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5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5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65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Font typeface="Wingdings 3" pitchFamily="18" charset="2"/>
              <a:buNone/>
              <a:defRPr/>
            </a:pPr>
            <a:endParaRPr lang="en-GB" dirty="0" smtClean="0"/>
          </a:p>
          <a:p>
            <a:pPr marL="109537" indent="0" algn="ctr">
              <a:buFont typeface="Wingdings 3" pitchFamily="18" charset="2"/>
              <a:buNone/>
              <a:defRPr/>
            </a:pPr>
            <a:r>
              <a:rPr lang="en-GB" sz="3200" dirty="0" smtClean="0"/>
              <a:t>Visit our website:</a:t>
            </a:r>
          </a:p>
          <a:p>
            <a:pPr algn="ctr">
              <a:defRPr/>
            </a:pPr>
            <a:endParaRPr lang="en-GB" sz="3200" dirty="0"/>
          </a:p>
          <a:p>
            <a:pPr marL="109537" indent="0" algn="ctr">
              <a:buFont typeface="Wingdings 3" pitchFamily="18" charset="2"/>
              <a:buNone/>
              <a:defRPr/>
            </a:pPr>
            <a:r>
              <a:rPr lang="en-GB" sz="2800" dirty="0">
                <a:solidFill>
                  <a:srgbClr val="0070C0"/>
                </a:solidFill>
              </a:rPr>
              <a:t>https://www.gateway-pri.kent.sch.uk/reception-class-sept-2020/</a:t>
            </a:r>
            <a:endParaRPr lang="en-GB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More information…….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20713"/>
            <a:ext cx="8229600" cy="53990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mtClean="0"/>
              <a:t>Thank you for choosing The Gateway Primary Academy for your child. We hope that you and your child will enjoy being part of our learning community.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mtClean="0"/>
              <a:t>And Finally………..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mtClean="0"/>
              <a:t>Do contact us and ask if you have any questions.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981" y="160908"/>
            <a:ext cx="7920037" cy="442022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6000" dirty="0" smtClean="0">
                <a:solidFill>
                  <a:srgbClr val="002060"/>
                </a:solidFill>
              </a:rPr>
              <a:t>The Gateway  </a:t>
            </a:r>
            <a:br>
              <a:rPr lang="en-GB" sz="6000" dirty="0" smtClean="0">
                <a:solidFill>
                  <a:srgbClr val="002060"/>
                </a:solidFill>
              </a:rPr>
            </a:br>
            <a:r>
              <a:rPr lang="en-GB" sz="6000" dirty="0" smtClean="0">
                <a:solidFill>
                  <a:srgbClr val="002060"/>
                </a:solidFill>
              </a:rPr>
              <a:t>Primary Academy </a:t>
            </a:r>
            <a:br>
              <a:rPr lang="en-GB" sz="6000" dirty="0" smtClean="0">
                <a:solidFill>
                  <a:srgbClr val="002060"/>
                </a:solidFill>
              </a:rPr>
            </a:br>
            <a:r>
              <a:rPr lang="en-GB" sz="2400" i="1" dirty="0" smtClean="0">
                <a:solidFill>
                  <a:srgbClr val="002060"/>
                </a:solidFill>
              </a:rPr>
              <a:t>The Gateway to Achievement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0" y="2876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  <a:defRPr sz="2700"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 eaLnBrk="0" hangingPunct="0">
              <a:spcBef>
                <a:spcPts val="325"/>
              </a:spcBef>
              <a:buClr>
                <a:schemeClr val="accent1"/>
              </a:buClr>
              <a:buFont typeface="Verdana" pitchFamily="34" charset="0"/>
              <a:buChar char="◦"/>
              <a:defRPr sz="2300"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 eaLnBrk="0" hangingPunct="0">
              <a:spcBef>
                <a:spcPts val="350"/>
              </a:spcBef>
              <a:buClr>
                <a:schemeClr val="accent2"/>
              </a:buClr>
              <a:buSzPct val="100000"/>
              <a:buFont typeface="Wingdings 2" pitchFamily="18" charset="2"/>
              <a:buChar char=""/>
              <a:defRPr sz="2100"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 sz="1900"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 eaLnBrk="0" hangingPunct="0">
              <a:spcBef>
                <a:spcPts val="350"/>
              </a:spcBef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eaLnBrk="0" fontAlgn="base" hangingPunct="0">
              <a:spcBef>
                <a:spcPts val="35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charset="0"/>
            </a:endParaRPr>
          </a:p>
        </p:txBody>
      </p:sp>
      <p:pic>
        <p:nvPicPr>
          <p:cNvPr id="4403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404813"/>
            <a:ext cx="1689100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7187</TotalTime>
  <Words>2200</Words>
  <Application>Microsoft Office PowerPoint</Application>
  <PresentationFormat>On-screen Show (4:3)</PresentationFormat>
  <Paragraphs>286</Paragraphs>
  <Slides>37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Tahoma</vt:lpstr>
      <vt:lpstr>Arial</vt:lpstr>
      <vt:lpstr>Lucida Sans Unicode</vt:lpstr>
      <vt:lpstr>Wingdings 3</vt:lpstr>
      <vt:lpstr>Verdana</vt:lpstr>
      <vt:lpstr>Wingdings 2</vt:lpstr>
      <vt:lpstr>Concourse</vt:lpstr>
      <vt:lpstr> The Gateway to Achievement</vt:lpstr>
      <vt:lpstr>Introductions</vt:lpstr>
      <vt:lpstr>Our Vision and Values</vt:lpstr>
      <vt:lpstr>At The Gateway…</vt:lpstr>
      <vt:lpstr>Our Curriculum</vt:lpstr>
      <vt:lpstr>The Curriculum in Reception</vt:lpstr>
      <vt:lpstr>Learning approaches in YR</vt:lpstr>
      <vt:lpstr>Assessment</vt:lpstr>
      <vt:lpstr>Starting School</vt:lpstr>
      <vt:lpstr>Your child’s first day at school</vt:lpstr>
      <vt:lpstr>Part- time arrangements</vt:lpstr>
      <vt:lpstr>Times of the School Day</vt:lpstr>
      <vt:lpstr>School Uniform</vt:lpstr>
      <vt:lpstr>Delivering and collecting your child from school</vt:lpstr>
      <vt:lpstr>Car free travelling to school</vt:lpstr>
      <vt:lpstr>School Fruit and Vegetables</vt:lpstr>
      <vt:lpstr>Water in School</vt:lpstr>
      <vt:lpstr>School Dinners</vt:lpstr>
      <vt:lpstr>Packed Lunches</vt:lpstr>
      <vt:lpstr>Absence from school</vt:lpstr>
      <vt:lpstr>Family holidays in term time</vt:lpstr>
      <vt:lpstr>Home Learning</vt:lpstr>
      <vt:lpstr>Provision for children with  Special Educational Needs</vt:lpstr>
      <vt:lpstr>Behaviour in school</vt:lpstr>
      <vt:lpstr>Golden Rules and Golden Time</vt:lpstr>
      <vt:lpstr>Our Golden Rules</vt:lpstr>
      <vt:lpstr>How will I know how my child is getting on in school?</vt:lpstr>
      <vt:lpstr>How do we keep you informed?</vt:lpstr>
      <vt:lpstr>Changes you need to let us know about?</vt:lpstr>
      <vt:lpstr>Breakfast Club</vt:lpstr>
      <vt:lpstr>After School Clubs</vt:lpstr>
      <vt:lpstr>Health issues</vt:lpstr>
      <vt:lpstr>Starting school A word of warning………..</vt:lpstr>
      <vt:lpstr>What can I do to prepare my child for school?</vt:lpstr>
      <vt:lpstr>More information…….</vt:lpstr>
      <vt:lpstr>PowerPoint Presentation</vt:lpstr>
      <vt:lpstr>The Gateway   Primary Academy  The Gateway to Achievement</vt:lpstr>
    </vt:vector>
  </TitlesOfParts>
  <Company>The Gateway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 The Gateway Community  Primary School</dc:title>
  <dc:creator>Factory Install</dc:creator>
  <cp:lastModifiedBy>Mr Cassem</cp:lastModifiedBy>
  <cp:revision>100</cp:revision>
  <cp:lastPrinted>2018-07-01T15:50:40Z</cp:lastPrinted>
  <dcterms:created xsi:type="dcterms:W3CDTF">2005-06-20T20:38:40Z</dcterms:created>
  <dcterms:modified xsi:type="dcterms:W3CDTF">2020-06-20T19:54:03Z</dcterms:modified>
</cp:coreProperties>
</file>