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3" r:id="rId8"/>
    <p:sldId id="264" r:id="rId9"/>
    <p:sldId id="265" r:id="rId10"/>
    <p:sldId id="26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6C0DA99-BEF4-4585-9BA4-BBA3178A4EA8}"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37906B-3979-4122-B524-005A429BB2F8}" type="slidenum">
              <a:rPr lang="en-GB" smtClean="0"/>
              <a:t>‹#›</a:t>
            </a:fld>
            <a:endParaRPr lang="en-GB"/>
          </a:p>
        </p:txBody>
      </p:sp>
    </p:spTree>
    <p:extLst>
      <p:ext uri="{BB962C8B-B14F-4D97-AF65-F5344CB8AC3E}">
        <p14:creationId xmlns:p14="http://schemas.microsoft.com/office/powerpoint/2010/main" val="1628006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C0DA99-BEF4-4585-9BA4-BBA3178A4EA8}"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37906B-3979-4122-B524-005A429BB2F8}" type="slidenum">
              <a:rPr lang="en-GB" smtClean="0"/>
              <a:t>‹#›</a:t>
            </a:fld>
            <a:endParaRPr lang="en-GB"/>
          </a:p>
        </p:txBody>
      </p:sp>
    </p:spTree>
    <p:extLst>
      <p:ext uri="{BB962C8B-B14F-4D97-AF65-F5344CB8AC3E}">
        <p14:creationId xmlns:p14="http://schemas.microsoft.com/office/powerpoint/2010/main" val="593173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6C0DA99-BEF4-4585-9BA4-BBA3178A4EA8}"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37906B-3979-4122-B524-005A429BB2F8}" type="slidenum">
              <a:rPr lang="en-GB" smtClean="0"/>
              <a:t>‹#›</a:t>
            </a:fld>
            <a:endParaRPr lang="en-GB"/>
          </a:p>
        </p:txBody>
      </p:sp>
    </p:spTree>
    <p:extLst>
      <p:ext uri="{BB962C8B-B14F-4D97-AF65-F5344CB8AC3E}">
        <p14:creationId xmlns:p14="http://schemas.microsoft.com/office/powerpoint/2010/main" val="2458524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6C0DA99-BEF4-4585-9BA4-BBA3178A4EA8}"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37906B-3979-4122-B524-005A429BB2F8}" type="slidenum">
              <a:rPr lang="en-GB" smtClean="0"/>
              <a:t>‹#›</a:t>
            </a:fld>
            <a:endParaRPr lang="en-GB"/>
          </a:p>
        </p:txBody>
      </p:sp>
    </p:spTree>
    <p:extLst>
      <p:ext uri="{BB962C8B-B14F-4D97-AF65-F5344CB8AC3E}">
        <p14:creationId xmlns:p14="http://schemas.microsoft.com/office/powerpoint/2010/main" val="3261454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6C0DA99-BEF4-4585-9BA4-BBA3178A4EA8}" type="datetimeFigureOut">
              <a:rPr lang="en-GB" smtClean="0"/>
              <a:t>04/02/2021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637906B-3979-4122-B524-005A429BB2F8}" type="slidenum">
              <a:rPr lang="en-GB" smtClean="0"/>
              <a:t>‹#›</a:t>
            </a:fld>
            <a:endParaRPr lang="en-GB"/>
          </a:p>
        </p:txBody>
      </p:sp>
    </p:spTree>
    <p:extLst>
      <p:ext uri="{BB962C8B-B14F-4D97-AF65-F5344CB8AC3E}">
        <p14:creationId xmlns:p14="http://schemas.microsoft.com/office/powerpoint/2010/main" val="4029966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6C0DA99-BEF4-4585-9BA4-BBA3178A4EA8}" type="datetimeFigureOut">
              <a:rPr lang="en-GB" smtClean="0"/>
              <a:t>04/02/2021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637906B-3979-4122-B524-005A429BB2F8}" type="slidenum">
              <a:rPr lang="en-GB" smtClean="0"/>
              <a:t>‹#›</a:t>
            </a:fld>
            <a:endParaRPr lang="en-GB"/>
          </a:p>
        </p:txBody>
      </p:sp>
    </p:spTree>
    <p:extLst>
      <p:ext uri="{BB962C8B-B14F-4D97-AF65-F5344CB8AC3E}">
        <p14:creationId xmlns:p14="http://schemas.microsoft.com/office/powerpoint/2010/main" val="539465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C0DA99-BEF4-4585-9BA4-BBA3178A4EA8}" type="datetimeFigureOut">
              <a:rPr lang="en-GB" smtClean="0"/>
              <a:t>04/02/2021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637906B-3979-4122-B524-005A429BB2F8}" type="slidenum">
              <a:rPr lang="en-GB" smtClean="0"/>
              <a:t>‹#›</a:t>
            </a:fld>
            <a:endParaRPr lang="en-GB"/>
          </a:p>
        </p:txBody>
      </p:sp>
    </p:spTree>
    <p:extLst>
      <p:ext uri="{BB962C8B-B14F-4D97-AF65-F5344CB8AC3E}">
        <p14:creationId xmlns:p14="http://schemas.microsoft.com/office/powerpoint/2010/main" val="771819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6C0DA99-BEF4-4585-9BA4-BBA3178A4EA8}"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37906B-3979-4122-B524-005A429BB2F8}" type="slidenum">
              <a:rPr lang="en-GB" smtClean="0"/>
              <a:t>‹#›</a:t>
            </a:fld>
            <a:endParaRPr lang="en-GB"/>
          </a:p>
        </p:txBody>
      </p:sp>
    </p:spTree>
    <p:extLst>
      <p:ext uri="{BB962C8B-B14F-4D97-AF65-F5344CB8AC3E}">
        <p14:creationId xmlns:p14="http://schemas.microsoft.com/office/powerpoint/2010/main" val="515065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6C0DA99-BEF4-4585-9BA4-BBA3178A4EA8}"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37906B-3979-4122-B524-005A429BB2F8}" type="slidenum">
              <a:rPr lang="en-GB" smtClean="0"/>
              <a:t>‹#›</a:t>
            </a:fld>
            <a:endParaRPr lang="en-GB"/>
          </a:p>
        </p:txBody>
      </p:sp>
    </p:spTree>
    <p:extLst>
      <p:ext uri="{BB962C8B-B14F-4D97-AF65-F5344CB8AC3E}">
        <p14:creationId xmlns:p14="http://schemas.microsoft.com/office/powerpoint/2010/main" val="2969967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C0DA99-BEF4-4585-9BA4-BBA3178A4EA8}"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37906B-3979-4122-B524-005A429BB2F8}" type="slidenum">
              <a:rPr lang="en-GB" smtClean="0"/>
              <a:t>‹#›</a:t>
            </a:fld>
            <a:endParaRPr lang="en-GB"/>
          </a:p>
        </p:txBody>
      </p:sp>
    </p:spTree>
    <p:extLst>
      <p:ext uri="{BB962C8B-B14F-4D97-AF65-F5344CB8AC3E}">
        <p14:creationId xmlns:p14="http://schemas.microsoft.com/office/powerpoint/2010/main" val="13917143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C0DA99-BEF4-4585-9BA4-BBA3178A4EA8}"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37906B-3979-4122-B524-005A429BB2F8}" type="slidenum">
              <a:rPr lang="en-GB" smtClean="0"/>
              <a:t>‹#›</a:t>
            </a:fld>
            <a:endParaRPr lang="en-GB"/>
          </a:p>
        </p:txBody>
      </p:sp>
    </p:spTree>
    <p:extLst>
      <p:ext uri="{BB962C8B-B14F-4D97-AF65-F5344CB8AC3E}">
        <p14:creationId xmlns:p14="http://schemas.microsoft.com/office/powerpoint/2010/main" val="2064354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Narrow" panose="020B0606020202030204" pitchFamily="34" charset="0"/>
              </a:defRPr>
            </a:lvl1pPr>
          </a:lstStyle>
          <a:p>
            <a:fld id="{A6C0DA99-BEF4-4585-9BA4-BBA3178A4EA8}" type="datetimeFigureOut">
              <a:rPr lang="en-GB" smtClean="0"/>
              <a:pPr/>
              <a:t>04/02/2021</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rial Narrow" panose="020B0606020202030204" pitchFamily="34" charset="0"/>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Narrow" panose="020B0606020202030204" pitchFamily="34" charset="0"/>
              </a:defRPr>
            </a:lvl1pPr>
          </a:lstStyle>
          <a:p>
            <a:fld id="{E637906B-3979-4122-B524-005A429BB2F8}" type="slidenum">
              <a:rPr lang="en-GB" smtClean="0"/>
              <a:pPr/>
              <a:t>‹#›</a:t>
            </a:fld>
            <a:endParaRPr lang="en-GB" dirty="0"/>
          </a:p>
        </p:txBody>
      </p:sp>
    </p:spTree>
    <p:extLst>
      <p:ext uri="{BB962C8B-B14F-4D97-AF65-F5344CB8AC3E}">
        <p14:creationId xmlns:p14="http://schemas.microsoft.com/office/powerpoint/2010/main" val="17621677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Arial Narrow" panose="020B060602020203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Narrow" panose="020B0606020202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Narrow" panose="020B0606020202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Narrow" panose="020B0606020202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Narrow" panose="020B0606020202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Narrow" panose="020B0606020202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ideo" Target="https://www.youtube.com/embed/aHSfsGLQMeA" TargetMode="Externa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childnet.com/parents-and-carers/hot-topics/critical-thinking/3-7-year-old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childnet.com/parents-and-carers/hot-topics/critical-thinking/3-7-year-olds" TargetMode="Externa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childnet.com/parents-and-carers/hot-topics/critical-thinking/7-11-year-old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childnet.com/parents-and-carers/hot-topics/critical-thinking/7-11-year-olds"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video" Target="https://www.youtube.com/embed/KdXYJMrZL-w" TargetMode="Externa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hyperlink" Target="Internetmatters.org" TargetMode="External"/><Relationship Id="rId2" Type="http://schemas.openxmlformats.org/officeDocument/2006/relationships/hyperlink" Target="http://www.childnet.com/" TargetMode="External"/><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hyperlink" Target="https://www.nspcc.org.uk/keeping-children-safe/online-safety/" TargetMode="External"/><Relationship Id="rId4" Type="http://schemas.openxmlformats.org/officeDocument/2006/relationships/hyperlink" Target="Saferinternet.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8611" y="2193517"/>
            <a:ext cx="9144000" cy="2387600"/>
          </a:xfrm>
        </p:spPr>
        <p:txBody>
          <a:bodyPr>
            <a:normAutofit fontScale="90000"/>
          </a:bodyPr>
          <a:lstStyle/>
          <a:p>
            <a:r>
              <a:rPr lang="en-GB" dirty="0" smtClean="0"/>
              <a:t>Safer Internet Day 2021</a:t>
            </a:r>
            <a:br>
              <a:rPr lang="en-GB" dirty="0" smtClean="0"/>
            </a:br>
            <a:r>
              <a:rPr lang="en-GB" sz="4000" dirty="0" smtClean="0"/>
              <a:t>An internet we trust: exploring reliability in the online world</a:t>
            </a:r>
            <a:r>
              <a:rPr lang="en-GB" dirty="0" smtClean="0"/>
              <a:t/>
            </a:r>
            <a:br>
              <a:rPr lang="en-GB" dirty="0" smtClean="0"/>
            </a:br>
            <a:endParaRPr lang="en-GB" dirty="0"/>
          </a:p>
        </p:txBody>
      </p:sp>
      <p:sp>
        <p:nvSpPr>
          <p:cNvPr id="3" name="Subtitle 2"/>
          <p:cNvSpPr>
            <a:spLocks noGrp="1"/>
          </p:cNvSpPr>
          <p:nvPr>
            <p:ph type="subTitle" idx="1"/>
          </p:nvPr>
        </p:nvSpPr>
        <p:spPr>
          <a:xfrm>
            <a:off x="113211" y="5202238"/>
            <a:ext cx="11734800" cy="1655762"/>
          </a:xfrm>
        </p:spPr>
        <p:txBody>
          <a:bodyPr/>
          <a:lstStyle/>
          <a:p>
            <a:r>
              <a:rPr lang="en-GB" dirty="0"/>
              <a:t>This year in the UK, Safer Internet Day explores reliability online. The internet has an amazing range of information and opportunities online, but how do we separate fact from fiction?</a:t>
            </a:r>
          </a:p>
        </p:txBody>
      </p:sp>
      <p:pic>
        <p:nvPicPr>
          <p:cNvPr id="5" name="Picture 2" descr="Image result for safer internet day 2021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08920" y="226287"/>
            <a:ext cx="1587431" cy="507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7425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parents and carers do to help?</a:t>
            </a:r>
            <a:endParaRPr lang="en-GB" dirty="0"/>
          </a:p>
        </p:txBody>
      </p:sp>
      <p:pic>
        <p:nvPicPr>
          <p:cNvPr id="6" name="aHSfsGLQMeA"/>
          <p:cNvPicPr>
            <a:picLocks noGrp="1" noRot="1" noChangeAspect="1"/>
          </p:cNvPicPr>
          <p:nvPr>
            <p:ph idx="1"/>
            <a:videoFile r:link="rId1"/>
          </p:nvPr>
        </p:nvPicPr>
        <p:blipFill>
          <a:blip r:embed="rId3"/>
          <a:stretch>
            <a:fillRect/>
          </a:stretch>
        </p:blipFill>
        <p:spPr>
          <a:xfrm>
            <a:off x="1783080" y="1690688"/>
            <a:ext cx="8625840" cy="4852035"/>
          </a:xfrm>
          <a:prstGeom prst="rect">
            <a:avLst/>
          </a:prstGeom>
        </p:spPr>
      </p:pic>
      <p:pic>
        <p:nvPicPr>
          <p:cNvPr id="7" name="Picture 2" descr="Image result for safer internet day 2021 log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8920" y="226287"/>
            <a:ext cx="1587431" cy="507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3641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Teaching to think critically – 3-7 years</a:t>
            </a:r>
            <a:endParaRPr lang="en-GB" dirty="0"/>
          </a:p>
        </p:txBody>
      </p:sp>
      <p:sp>
        <p:nvSpPr>
          <p:cNvPr id="3" name="Content Placeholder 2"/>
          <p:cNvSpPr>
            <a:spLocks noGrp="1"/>
          </p:cNvSpPr>
          <p:nvPr>
            <p:ph idx="1"/>
          </p:nvPr>
        </p:nvSpPr>
        <p:spPr/>
        <p:txBody>
          <a:bodyPr>
            <a:normAutofit/>
          </a:bodyPr>
          <a:lstStyle/>
          <a:p>
            <a:pPr marL="0" indent="0">
              <a:buNone/>
            </a:pPr>
            <a:r>
              <a:rPr lang="en-GB" dirty="0"/>
              <a:t>Even if they are not actively seeking out new information, children this age are learning constantly from the things they see and hear online. </a:t>
            </a:r>
            <a:endParaRPr lang="en-GB" dirty="0" smtClean="0"/>
          </a:p>
          <a:p>
            <a:pPr marL="0" indent="0">
              <a:buNone/>
            </a:pPr>
            <a:endParaRPr lang="en-GB" dirty="0"/>
          </a:p>
          <a:p>
            <a:pPr marL="0" indent="0">
              <a:buNone/>
            </a:pPr>
            <a:r>
              <a:rPr lang="en-GB" dirty="0" smtClean="0"/>
              <a:t>Video </a:t>
            </a:r>
            <a:r>
              <a:rPr lang="en-GB" dirty="0"/>
              <a:t>content, apps and games can provide exciting opportunities for children to explore and learn, the search bar on any web browser can open up endless possibilities, and the excitement of asking a question aloud to a voice activated device (e.g. Alexa or Siri) show the many magical ways that technology can open young children’s eyes to the world around them. </a:t>
            </a:r>
            <a:endParaRPr lang="en-GB" dirty="0" smtClean="0"/>
          </a:p>
          <a:p>
            <a:pPr marL="0" indent="0">
              <a:buNone/>
            </a:pPr>
            <a:endParaRPr lang="en-GB" dirty="0"/>
          </a:p>
        </p:txBody>
      </p:sp>
      <p:sp>
        <p:nvSpPr>
          <p:cNvPr id="4" name="TextBox 3"/>
          <p:cNvSpPr txBox="1"/>
          <p:nvPr/>
        </p:nvSpPr>
        <p:spPr>
          <a:xfrm>
            <a:off x="838200" y="6176963"/>
            <a:ext cx="8991600" cy="369332"/>
          </a:xfrm>
          <a:prstGeom prst="rect">
            <a:avLst/>
          </a:prstGeom>
          <a:noFill/>
        </p:spPr>
        <p:txBody>
          <a:bodyPr wrap="square" rtlCol="0">
            <a:spAutoFit/>
          </a:bodyPr>
          <a:lstStyle/>
          <a:p>
            <a:r>
              <a:rPr lang="en-GB" dirty="0" smtClean="0">
                <a:latin typeface="Arial Narrow" panose="020B0606020202030204" pitchFamily="34" charset="0"/>
                <a:hlinkClick r:id="rId2"/>
              </a:rPr>
              <a:t>https://www.childnet.com/parents-and-carers/hot-topics/critical-thinking/3-7-year-olds</a:t>
            </a:r>
            <a:r>
              <a:rPr lang="en-GB" dirty="0" smtClean="0">
                <a:latin typeface="Arial Narrow" panose="020B0606020202030204" pitchFamily="34" charset="0"/>
              </a:rPr>
              <a:t> </a:t>
            </a:r>
            <a:endParaRPr lang="en-GB" dirty="0">
              <a:latin typeface="Arial Narrow" panose="020B0606020202030204" pitchFamily="34" charset="0"/>
            </a:endParaRPr>
          </a:p>
        </p:txBody>
      </p:sp>
      <p:pic>
        <p:nvPicPr>
          <p:cNvPr id="5" name="Picture 2" descr="Image result for safer internet day 2021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8920" y="226287"/>
            <a:ext cx="1587431" cy="507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4008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www.childnet.com/uimages/Critical_Thinking/3-_7_crit_thinki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7315" y="632460"/>
            <a:ext cx="6134100" cy="421957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8115300" y="1102724"/>
            <a:ext cx="3268980" cy="2308324"/>
          </a:xfrm>
          <a:prstGeom prst="rect">
            <a:avLst/>
          </a:prstGeom>
        </p:spPr>
        <p:txBody>
          <a:bodyPr wrap="square">
            <a:spAutoFit/>
          </a:bodyPr>
          <a:lstStyle/>
          <a:p>
            <a:r>
              <a:rPr lang="en-GB" sz="2400" b="0" i="0" dirty="0" smtClean="0">
                <a:solidFill>
                  <a:srgbClr val="5C5C5C"/>
                </a:solidFill>
                <a:effectLst/>
                <a:latin typeface="Arial Narrow" panose="020B0606020202030204" pitchFamily="34" charset="0"/>
              </a:rPr>
              <a:t>Children aged 3-7 will benefit most from being encouraged to be curious and to question the things they see and hear both online and offline.</a:t>
            </a:r>
            <a:endParaRPr lang="en-GB" sz="2400" dirty="0">
              <a:latin typeface="Arial Narrow" panose="020B0606020202030204" pitchFamily="34" charset="0"/>
            </a:endParaRPr>
          </a:p>
        </p:txBody>
      </p:sp>
      <p:sp>
        <p:nvSpPr>
          <p:cNvPr id="5" name="Rectangle 4"/>
          <p:cNvSpPr/>
          <p:nvPr/>
        </p:nvSpPr>
        <p:spPr>
          <a:xfrm>
            <a:off x="396240" y="406897"/>
            <a:ext cx="2895600" cy="3785652"/>
          </a:xfrm>
          <a:prstGeom prst="rect">
            <a:avLst/>
          </a:prstGeom>
        </p:spPr>
        <p:txBody>
          <a:bodyPr wrap="square">
            <a:spAutoFit/>
          </a:bodyPr>
          <a:lstStyle/>
          <a:p>
            <a:r>
              <a:rPr lang="en-GB" sz="2400" dirty="0" smtClean="0">
                <a:latin typeface="Arial Narrow" panose="020B0606020202030204" pitchFamily="34" charset="0"/>
              </a:rPr>
              <a:t>It is important they recognise that not everything they see and hear online is true and establishing basic critical thinking skills early on will help prepare them to navigate the online world as they grow. </a:t>
            </a:r>
            <a:endParaRPr lang="en-GB" sz="2400" dirty="0">
              <a:latin typeface="Arial Narrow" panose="020B0606020202030204" pitchFamily="34" charset="0"/>
            </a:endParaRPr>
          </a:p>
        </p:txBody>
      </p:sp>
      <p:sp>
        <p:nvSpPr>
          <p:cNvPr id="7" name="TextBox 6"/>
          <p:cNvSpPr txBox="1"/>
          <p:nvPr/>
        </p:nvSpPr>
        <p:spPr>
          <a:xfrm>
            <a:off x="838200" y="6176963"/>
            <a:ext cx="8991600" cy="369332"/>
          </a:xfrm>
          <a:prstGeom prst="rect">
            <a:avLst/>
          </a:prstGeom>
          <a:noFill/>
        </p:spPr>
        <p:txBody>
          <a:bodyPr wrap="square" rtlCol="0">
            <a:spAutoFit/>
          </a:bodyPr>
          <a:lstStyle/>
          <a:p>
            <a:r>
              <a:rPr lang="en-GB" dirty="0" smtClean="0">
                <a:latin typeface="Arial Narrow" panose="020B0606020202030204" pitchFamily="34" charset="0"/>
                <a:hlinkClick r:id="rId3"/>
              </a:rPr>
              <a:t>https://www.childnet.com/parents-and-carers/hot-topics/critical-thinking/3-7-year-olds</a:t>
            </a:r>
            <a:r>
              <a:rPr lang="en-GB" dirty="0" smtClean="0">
                <a:latin typeface="Arial Narrow" panose="020B0606020202030204" pitchFamily="34" charset="0"/>
              </a:rPr>
              <a:t> </a:t>
            </a:r>
            <a:endParaRPr lang="en-GB" dirty="0">
              <a:latin typeface="Arial Narrow" panose="020B0606020202030204" pitchFamily="34" charset="0"/>
            </a:endParaRPr>
          </a:p>
        </p:txBody>
      </p:sp>
      <p:pic>
        <p:nvPicPr>
          <p:cNvPr id="8" name="Picture 2" descr="Image result for safer internet day 2021 log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8920" y="226287"/>
            <a:ext cx="1587431" cy="507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4800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Top Tips for supporting children aged </a:t>
            </a:r>
            <a:r>
              <a:rPr lang="en-GB" dirty="0" smtClean="0"/>
              <a:t>3-7</a:t>
            </a:r>
            <a:endParaRPr lang="en-GB" dirty="0"/>
          </a:p>
        </p:txBody>
      </p:sp>
      <p:sp>
        <p:nvSpPr>
          <p:cNvPr id="3" name="Content Placeholder 2"/>
          <p:cNvSpPr>
            <a:spLocks noGrp="1"/>
          </p:cNvSpPr>
          <p:nvPr>
            <p:ph idx="1"/>
          </p:nvPr>
        </p:nvSpPr>
        <p:spPr/>
        <p:txBody>
          <a:bodyPr>
            <a:normAutofit fontScale="77500" lnSpcReduction="20000"/>
          </a:bodyPr>
          <a:lstStyle/>
          <a:p>
            <a:r>
              <a:rPr lang="en-GB" u="sng" dirty="0" smtClean="0"/>
              <a:t>Explore </a:t>
            </a:r>
            <a:r>
              <a:rPr lang="en-GB" u="sng" dirty="0"/>
              <a:t>the internet together </a:t>
            </a:r>
            <a:br>
              <a:rPr lang="en-GB" u="sng" dirty="0"/>
            </a:br>
            <a:r>
              <a:rPr lang="en-GB" dirty="0"/>
              <a:t>Choose a topic your child is interested in and spend some time investigating it together online. Talk about the things you see and hear, asking questions like: “What do you think about this?” or “Does that sound right to you?”</a:t>
            </a:r>
          </a:p>
          <a:p>
            <a:r>
              <a:rPr lang="en-GB" u="sng" dirty="0"/>
              <a:t>Establish good habits early on </a:t>
            </a:r>
            <a:r>
              <a:rPr lang="en-GB" dirty="0"/>
              <a:t/>
            </a:r>
            <a:br>
              <a:rPr lang="en-GB" dirty="0"/>
            </a:br>
            <a:r>
              <a:rPr lang="en-GB" dirty="0"/>
              <a:t>Encourage helpful habits like checking more than one source. This can be done in a very simple way – “This website says this, shall we check another one and see what that says?” or “That video was really interesting, shall we look in the library for a book about the same subject?”</a:t>
            </a:r>
          </a:p>
          <a:p>
            <a:r>
              <a:rPr lang="en-GB" u="sng" dirty="0"/>
              <a:t>Provide strategies for getting help</a:t>
            </a:r>
            <a:br>
              <a:rPr lang="en-GB" u="sng" dirty="0"/>
            </a:br>
            <a:r>
              <a:rPr lang="en-GB" dirty="0"/>
              <a:t>As they begin to use devices and the internet more independently, make sure your child knows they can come to you if they ever see something confusing or that they’re not sure about. You could also talk about who could help them at school or if they’re visiting a friend.</a:t>
            </a:r>
          </a:p>
          <a:p>
            <a:r>
              <a:rPr lang="en-GB" u="sng" dirty="0"/>
              <a:t>Practise critical thinking skills offline too</a:t>
            </a:r>
            <a:r>
              <a:rPr lang="en-GB" dirty="0"/>
              <a:t> </a:t>
            </a:r>
            <a:br>
              <a:rPr lang="en-GB" dirty="0"/>
            </a:br>
            <a:r>
              <a:rPr lang="en-GB" dirty="0"/>
              <a:t>Whilst critical thinking is a vital skill online, it is useful offline too. You can practise these skills really simply as you come across information on a day-to-day basis. For example if an advert claims something is ‘the best’, ask “Do you think it actually is the best?”</a:t>
            </a:r>
          </a:p>
          <a:p>
            <a:endParaRPr lang="en-GB" dirty="0"/>
          </a:p>
        </p:txBody>
      </p:sp>
      <p:pic>
        <p:nvPicPr>
          <p:cNvPr id="4" name="Picture 2" descr="Image result for safer internet day 2021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08920" y="226287"/>
            <a:ext cx="1587431" cy="507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5455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Teaching to think critically – 7-11 years</a:t>
            </a:r>
            <a:endParaRPr lang="en-GB" dirty="0"/>
          </a:p>
        </p:txBody>
      </p:sp>
      <p:sp>
        <p:nvSpPr>
          <p:cNvPr id="3" name="Content Placeholder 2"/>
          <p:cNvSpPr>
            <a:spLocks noGrp="1"/>
          </p:cNvSpPr>
          <p:nvPr>
            <p:ph idx="1"/>
          </p:nvPr>
        </p:nvSpPr>
        <p:spPr/>
        <p:txBody>
          <a:bodyPr>
            <a:normAutofit/>
          </a:bodyPr>
          <a:lstStyle/>
          <a:p>
            <a:pPr marL="0" indent="0">
              <a:buNone/>
            </a:pPr>
            <a:r>
              <a:rPr lang="en-GB" dirty="0"/>
              <a:t>Children this age are frequent and increasingly self-assured internet users. Whether it’s research for a project, games, apps, video content, or their first experiences of social media, they are likely to be seeing and hearing new things online on a near daily basis. By the time children reach this age, they are more likely to be familiar with the idea that not everything they find online is reliable, but may find it challenging to put this understanding into practice and think critically about the information they come across on different online platforms. </a:t>
            </a:r>
          </a:p>
        </p:txBody>
      </p:sp>
      <p:sp>
        <p:nvSpPr>
          <p:cNvPr id="4" name="Rectangle 3"/>
          <p:cNvSpPr/>
          <p:nvPr/>
        </p:nvSpPr>
        <p:spPr>
          <a:xfrm>
            <a:off x="350520" y="6127234"/>
            <a:ext cx="9525000" cy="369332"/>
          </a:xfrm>
          <a:prstGeom prst="rect">
            <a:avLst/>
          </a:prstGeom>
        </p:spPr>
        <p:txBody>
          <a:bodyPr wrap="square">
            <a:spAutoFit/>
          </a:bodyPr>
          <a:lstStyle/>
          <a:p>
            <a:r>
              <a:rPr lang="en-GB" dirty="0" smtClean="0">
                <a:latin typeface="Arial Narrow" panose="020B0606020202030204" pitchFamily="34" charset="0"/>
                <a:hlinkClick r:id="rId2"/>
              </a:rPr>
              <a:t>https://www.childnet.com/parents-and-carers/hot-topics/critical-thinking/7-11-year-olds</a:t>
            </a:r>
            <a:r>
              <a:rPr lang="en-GB" dirty="0" smtClean="0">
                <a:latin typeface="Arial Narrow" panose="020B0606020202030204" pitchFamily="34" charset="0"/>
              </a:rPr>
              <a:t> </a:t>
            </a:r>
            <a:endParaRPr lang="en-GB" dirty="0">
              <a:latin typeface="Arial Narrow" panose="020B0606020202030204" pitchFamily="34" charset="0"/>
            </a:endParaRPr>
          </a:p>
        </p:txBody>
      </p:sp>
      <p:pic>
        <p:nvPicPr>
          <p:cNvPr id="5" name="Picture 2" descr="Image result for safer internet day 2021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8920" y="226287"/>
            <a:ext cx="1587431" cy="507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22034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3762" y="187146"/>
            <a:ext cx="3048000" cy="3785652"/>
          </a:xfrm>
          <a:prstGeom prst="rect">
            <a:avLst/>
          </a:prstGeom>
        </p:spPr>
        <p:txBody>
          <a:bodyPr wrap="square">
            <a:spAutoFit/>
          </a:bodyPr>
          <a:lstStyle/>
          <a:p>
            <a:r>
              <a:rPr lang="en-GB" sz="2400" dirty="0" smtClean="0">
                <a:latin typeface="Arial Narrow" panose="020B0606020202030204" pitchFamily="34" charset="0"/>
              </a:rPr>
              <a:t>It’s vital that they are taught how to practise and develop their critical thinking skills, as well as which contexts they need to apply them in. This will help them navigate the internet with increasing independence and confidence.</a:t>
            </a:r>
            <a:endParaRPr lang="en-GB" sz="2400" dirty="0">
              <a:latin typeface="Arial Narrow" panose="020B0606020202030204" pitchFamily="34" charset="0"/>
            </a:endParaRPr>
          </a:p>
        </p:txBody>
      </p:sp>
      <p:pic>
        <p:nvPicPr>
          <p:cNvPr id="2050" name="Picture 2" descr="https://www.childnet.com/uimages/Critical_Thinking/7_to_11_critical_thinki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8885" y="1200560"/>
            <a:ext cx="6438900" cy="482917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055995" y="187146"/>
            <a:ext cx="6096000" cy="1938992"/>
          </a:xfrm>
          <a:prstGeom prst="rect">
            <a:avLst/>
          </a:prstGeom>
        </p:spPr>
        <p:txBody>
          <a:bodyPr>
            <a:spAutoFit/>
          </a:bodyPr>
          <a:lstStyle/>
          <a:p>
            <a:r>
              <a:rPr lang="en-GB" sz="2400" b="0" i="0" u="sng" dirty="0" smtClean="0">
                <a:solidFill>
                  <a:srgbClr val="5C5C5C"/>
                </a:solidFill>
                <a:effectLst/>
                <a:latin typeface="Arial Narrow" panose="020B0606020202030204" pitchFamily="34" charset="0"/>
              </a:rPr>
              <a:t>Online videos</a:t>
            </a:r>
          </a:p>
          <a:p>
            <a:pPr>
              <a:buFont typeface="Arial" panose="020B0604020202020204" pitchFamily="34" charset="0"/>
              <a:buChar char="•"/>
            </a:pPr>
            <a:r>
              <a:rPr lang="en-GB" sz="2400" b="0" i="0" dirty="0" smtClean="0">
                <a:solidFill>
                  <a:srgbClr val="5C5C5C"/>
                </a:solidFill>
                <a:effectLst/>
                <a:latin typeface="Arial Narrow" panose="020B0606020202030204" pitchFamily="34" charset="0"/>
              </a:rPr>
              <a:t>Are any more or less trustworthy?</a:t>
            </a:r>
          </a:p>
          <a:p>
            <a:pPr>
              <a:buFont typeface="Arial" panose="020B0604020202020204" pitchFamily="34" charset="0"/>
              <a:buChar char="•"/>
            </a:pPr>
            <a:r>
              <a:rPr lang="en-GB" sz="2400" b="0" i="0" dirty="0" smtClean="0">
                <a:solidFill>
                  <a:srgbClr val="5C5C5C"/>
                </a:solidFill>
                <a:effectLst/>
                <a:latin typeface="Arial Narrow" panose="020B0606020202030204" pitchFamily="34" charset="0"/>
              </a:rPr>
              <a:t>Do they all give the same information?</a:t>
            </a:r>
          </a:p>
          <a:p>
            <a:pPr>
              <a:buFont typeface="Arial" panose="020B0604020202020204" pitchFamily="34" charset="0"/>
              <a:buChar char="•"/>
            </a:pPr>
            <a:r>
              <a:rPr lang="en-GB" sz="2400" b="0" i="0" dirty="0" smtClean="0">
                <a:solidFill>
                  <a:srgbClr val="5C5C5C"/>
                </a:solidFill>
                <a:effectLst/>
                <a:latin typeface="Arial Narrow" panose="020B0606020202030204" pitchFamily="34" charset="0"/>
              </a:rPr>
              <a:t>Do any of the videos say different things to each other?</a:t>
            </a:r>
          </a:p>
        </p:txBody>
      </p:sp>
      <p:sp>
        <p:nvSpPr>
          <p:cNvPr id="7" name="Rectangle 6"/>
          <p:cNvSpPr/>
          <p:nvPr/>
        </p:nvSpPr>
        <p:spPr>
          <a:xfrm>
            <a:off x="350520" y="6179486"/>
            <a:ext cx="9525000" cy="369332"/>
          </a:xfrm>
          <a:prstGeom prst="rect">
            <a:avLst/>
          </a:prstGeom>
        </p:spPr>
        <p:txBody>
          <a:bodyPr wrap="square">
            <a:spAutoFit/>
          </a:bodyPr>
          <a:lstStyle/>
          <a:p>
            <a:r>
              <a:rPr lang="en-GB" dirty="0" smtClean="0">
                <a:latin typeface="Arial Narrow" panose="020B0606020202030204" pitchFamily="34" charset="0"/>
                <a:hlinkClick r:id="rId3"/>
              </a:rPr>
              <a:t>https://www.childnet.com/parents-and-carers/hot-topics/critical-thinking/7-11-year-olds</a:t>
            </a:r>
            <a:r>
              <a:rPr lang="en-GB" dirty="0" smtClean="0">
                <a:latin typeface="Arial Narrow" panose="020B0606020202030204" pitchFamily="34" charset="0"/>
              </a:rPr>
              <a:t> </a:t>
            </a:r>
            <a:endParaRPr lang="en-GB" dirty="0">
              <a:latin typeface="Arial Narrow" panose="020B0606020202030204" pitchFamily="34" charset="0"/>
            </a:endParaRPr>
          </a:p>
        </p:txBody>
      </p:sp>
      <p:sp>
        <p:nvSpPr>
          <p:cNvPr id="6" name="Rectangle 5"/>
          <p:cNvSpPr/>
          <p:nvPr/>
        </p:nvSpPr>
        <p:spPr>
          <a:xfrm>
            <a:off x="8059783" y="2787858"/>
            <a:ext cx="3299460" cy="2677656"/>
          </a:xfrm>
          <a:prstGeom prst="rect">
            <a:avLst/>
          </a:prstGeom>
        </p:spPr>
        <p:txBody>
          <a:bodyPr wrap="square">
            <a:spAutoFit/>
          </a:bodyPr>
          <a:lstStyle/>
          <a:p>
            <a:pPr>
              <a:buFont typeface="Arial" panose="020B0604020202020204" pitchFamily="34" charset="0"/>
              <a:buChar char="•"/>
            </a:pPr>
            <a:r>
              <a:rPr lang="en-GB" sz="2400" dirty="0" smtClean="0">
                <a:solidFill>
                  <a:srgbClr val="5C5C5C"/>
                </a:solidFill>
                <a:latin typeface="Arial Narrow" panose="020B0606020202030204" pitchFamily="34" charset="0"/>
              </a:rPr>
              <a:t>Does </a:t>
            </a:r>
            <a:r>
              <a:rPr lang="en-GB" sz="2400" dirty="0">
                <a:solidFill>
                  <a:srgbClr val="5C5C5C"/>
                </a:solidFill>
                <a:latin typeface="Arial Narrow" panose="020B0606020202030204" pitchFamily="34" charset="0"/>
              </a:rPr>
              <a:t>this information match what you already know about this subject?</a:t>
            </a:r>
          </a:p>
          <a:p>
            <a:pPr>
              <a:buFont typeface="Arial" panose="020B0604020202020204" pitchFamily="34" charset="0"/>
              <a:buChar char="•"/>
            </a:pPr>
            <a:r>
              <a:rPr lang="en-GB" sz="2400" dirty="0">
                <a:solidFill>
                  <a:srgbClr val="5C5C5C"/>
                </a:solidFill>
                <a:latin typeface="Arial Narrow" panose="020B0606020202030204" pitchFamily="34" charset="0"/>
              </a:rPr>
              <a:t>Do we know enough about this subject to be able to decide if this video is reliable or not?</a:t>
            </a:r>
            <a:endParaRPr lang="en-GB" sz="2400" dirty="0">
              <a:solidFill>
                <a:srgbClr val="5C5C5C"/>
              </a:solidFill>
              <a:latin typeface="Arial Narrow" panose="020B0606020202030204" pitchFamily="34" charset="0"/>
            </a:endParaRPr>
          </a:p>
        </p:txBody>
      </p:sp>
      <p:pic>
        <p:nvPicPr>
          <p:cNvPr id="9" name="Picture 2" descr="Image result for safer internet day 2021 log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8920" y="226287"/>
            <a:ext cx="1587431" cy="507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6195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Top Tips to share with children aged 7-11</a:t>
            </a:r>
            <a:endParaRPr lang="en-GB" dirty="0"/>
          </a:p>
        </p:txBody>
      </p:sp>
      <p:sp>
        <p:nvSpPr>
          <p:cNvPr id="3" name="Content Placeholder 2"/>
          <p:cNvSpPr>
            <a:spLocks noGrp="1"/>
          </p:cNvSpPr>
          <p:nvPr>
            <p:ph idx="1"/>
          </p:nvPr>
        </p:nvSpPr>
        <p:spPr/>
        <p:txBody>
          <a:bodyPr>
            <a:normAutofit fontScale="77500" lnSpcReduction="20000"/>
          </a:bodyPr>
          <a:lstStyle/>
          <a:p>
            <a:r>
              <a:rPr lang="en-GB" u="sng" dirty="0" smtClean="0"/>
              <a:t>Consider </a:t>
            </a:r>
            <a:r>
              <a:rPr lang="en-GB" u="sng" dirty="0"/>
              <a:t>the source</a:t>
            </a:r>
            <a:r>
              <a:rPr lang="en-GB" dirty="0"/>
              <a:t> – Where has this information come from and do we have reason to trust it? Has it come from an expert or has it come from someone who has something to gain by getting us to believe what they’re saying? (E.g. An advert will always want to make the product being sold sound good, to convince us to buy it!)</a:t>
            </a:r>
          </a:p>
          <a:p>
            <a:r>
              <a:rPr lang="en-GB" u="sng" dirty="0"/>
              <a:t>Consider your own knowledge</a:t>
            </a:r>
            <a:r>
              <a:rPr lang="en-GB" dirty="0"/>
              <a:t> – What do we already know about this subject? Does what we’re seeing online match-up with this? Or does it contradict it? Do we know enough about this subject to be able to make an accurate judgement on its reliability?</a:t>
            </a:r>
          </a:p>
          <a:p>
            <a:r>
              <a:rPr lang="en-GB" b="1" u="sng" dirty="0"/>
              <a:t>Not sure about the source or your own knowledge? Then it’s time to think </a:t>
            </a:r>
            <a:r>
              <a:rPr lang="en-GB" b="1" u="sng" dirty="0" smtClean="0"/>
              <a:t>twice!</a:t>
            </a:r>
            <a:endParaRPr lang="en-GB" dirty="0" smtClean="0"/>
          </a:p>
          <a:p>
            <a:r>
              <a:rPr lang="en-GB" u="sng" dirty="0" smtClean="0"/>
              <a:t>Check </a:t>
            </a:r>
            <a:r>
              <a:rPr lang="en-GB" u="sng" dirty="0"/>
              <a:t>another source</a:t>
            </a:r>
            <a:r>
              <a:rPr lang="en-GB" dirty="0"/>
              <a:t> – there’s lots of information out there so let’s see what else we can find on this subject. Check another website, watch another video or maybe even find a book on the same topic. The more sources that seem to say the same thing, and the more reliable those sources, the more confident we can be that the information can be trusted!</a:t>
            </a:r>
          </a:p>
          <a:p>
            <a:r>
              <a:rPr lang="en-GB" u="sng" dirty="0"/>
              <a:t>Check with an adult </a:t>
            </a:r>
            <a:r>
              <a:rPr lang="en-GB" dirty="0"/>
              <a:t>– still not sure? Maybe all the sources still have different information to one another</a:t>
            </a:r>
            <a:r>
              <a:rPr lang="en-GB" dirty="0" smtClean="0"/>
              <a:t>?  We </a:t>
            </a:r>
            <a:r>
              <a:rPr lang="en-GB" dirty="0"/>
              <a:t>can always ask an adult we trust for help. Sometimes there is no right answer – and that’s okay, but it’s best to have all the information and points of view before we make a decision.</a:t>
            </a:r>
          </a:p>
          <a:p>
            <a:endParaRPr lang="en-GB" dirty="0"/>
          </a:p>
        </p:txBody>
      </p:sp>
      <p:pic>
        <p:nvPicPr>
          <p:cNvPr id="4" name="Picture 2" descr="Image result for safer internet day 2021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08920" y="226287"/>
            <a:ext cx="1587431" cy="507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48581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video to share at home</a:t>
            </a:r>
            <a:endParaRPr lang="en-GB" dirty="0"/>
          </a:p>
        </p:txBody>
      </p:sp>
      <p:pic>
        <p:nvPicPr>
          <p:cNvPr id="5" name="Picture 2" descr="Image result for safer internet day 2021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8920" y="226287"/>
            <a:ext cx="1587431" cy="507566"/>
          </a:xfrm>
          <a:prstGeom prst="rect">
            <a:avLst/>
          </a:prstGeom>
          <a:noFill/>
          <a:extLst>
            <a:ext uri="{909E8E84-426E-40DD-AFC4-6F175D3DCCD1}">
              <a14:hiddenFill xmlns:a14="http://schemas.microsoft.com/office/drawing/2010/main">
                <a:solidFill>
                  <a:srgbClr val="FFFFFF"/>
                </a:solidFill>
              </a14:hiddenFill>
            </a:ext>
          </a:extLst>
        </p:spPr>
      </p:pic>
      <p:pic>
        <p:nvPicPr>
          <p:cNvPr id="7" name="KdXYJMrZL-w"/>
          <p:cNvPicPr>
            <a:picLocks noRot="1" noChangeAspect="1"/>
          </p:cNvPicPr>
          <p:nvPr>
            <a:videoFile r:link="rId1"/>
          </p:nvPr>
        </p:nvPicPr>
        <p:blipFill>
          <a:blip r:embed="rId4"/>
          <a:stretch>
            <a:fillRect/>
          </a:stretch>
        </p:blipFill>
        <p:spPr>
          <a:xfrm>
            <a:off x="1615440" y="1690688"/>
            <a:ext cx="8627200" cy="4852800"/>
          </a:xfrm>
          <a:prstGeom prst="rect">
            <a:avLst/>
          </a:prstGeom>
        </p:spPr>
      </p:pic>
    </p:spTree>
    <p:extLst>
      <p:ext uri="{BB962C8B-B14F-4D97-AF65-F5344CB8AC3E}">
        <p14:creationId xmlns:p14="http://schemas.microsoft.com/office/powerpoint/2010/main" val="6934309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Websites for more information </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hlinkClick r:id="rId2"/>
              </a:rPr>
              <a:t>www.childnet.com</a:t>
            </a:r>
            <a:endParaRPr lang="en-GB" dirty="0" smtClean="0"/>
          </a:p>
          <a:p>
            <a:pPr marL="0" indent="0">
              <a:buNone/>
            </a:pPr>
            <a:endParaRPr lang="en-GB" dirty="0"/>
          </a:p>
          <a:p>
            <a:pPr marL="0" indent="0">
              <a:buNone/>
            </a:pPr>
            <a:r>
              <a:rPr lang="en-GB" dirty="0" smtClean="0">
                <a:hlinkClick r:id="rId3" action="ppaction://hlinkfile"/>
              </a:rPr>
              <a:t>Internetmatters.org</a:t>
            </a:r>
            <a:endParaRPr lang="en-GB" dirty="0" smtClean="0"/>
          </a:p>
          <a:p>
            <a:pPr marL="0" indent="0">
              <a:buNone/>
            </a:pPr>
            <a:endParaRPr lang="en-GB" dirty="0"/>
          </a:p>
          <a:p>
            <a:pPr marL="0" indent="0">
              <a:buNone/>
            </a:pPr>
            <a:r>
              <a:rPr lang="en-GB" dirty="0" smtClean="0">
                <a:hlinkClick r:id="rId4" action="ppaction://hlinkfile"/>
              </a:rPr>
              <a:t>Saferinternet.org.uk</a:t>
            </a:r>
            <a:endParaRPr lang="en-GB" dirty="0" smtClean="0"/>
          </a:p>
          <a:p>
            <a:pPr marL="0" indent="0">
              <a:buNone/>
            </a:pPr>
            <a:endParaRPr lang="en-GB" dirty="0"/>
          </a:p>
          <a:p>
            <a:pPr marL="0" indent="0">
              <a:buNone/>
            </a:pPr>
            <a:r>
              <a:rPr lang="en-GB" dirty="0" smtClean="0">
                <a:hlinkClick r:id="rId5"/>
              </a:rPr>
              <a:t>https://www.nspcc.org.uk/keeping-children-safe/online-safety/</a:t>
            </a:r>
            <a:endParaRPr lang="en-GB" dirty="0" smtClean="0"/>
          </a:p>
          <a:p>
            <a:pPr marL="0" indent="0">
              <a:buNone/>
            </a:pPr>
            <a:r>
              <a:rPr lang="en-GB" dirty="0" smtClean="0"/>
              <a:t> </a:t>
            </a:r>
          </a:p>
          <a:p>
            <a:pPr marL="0" indent="0">
              <a:buNone/>
            </a:pPr>
            <a:endParaRPr lang="en-GB" dirty="0"/>
          </a:p>
        </p:txBody>
      </p:sp>
      <p:pic>
        <p:nvPicPr>
          <p:cNvPr id="4" name="Picture 2" descr="Image result for safer internet day 2021 logo"/>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08920" y="226287"/>
            <a:ext cx="1587431" cy="507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631604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TotalTime>
  <Words>987</Words>
  <Application>Microsoft Office PowerPoint</Application>
  <PresentationFormat>Widescreen</PresentationFormat>
  <Paragraphs>43</Paragraphs>
  <Slides>10</Slides>
  <Notes>0</Notes>
  <HiddenSlides>0</HiddenSlides>
  <MMClips>2</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Arial Narrow</vt:lpstr>
      <vt:lpstr>Office Theme</vt:lpstr>
      <vt:lpstr>Safer Internet Day 2021 An internet we trust: exploring reliability in the online world </vt:lpstr>
      <vt:lpstr>What can parents and carers do to help?</vt:lpstr>
      <vt:lpstr>Teaching to think critically – 3-7 years</vt:lpstr>
      <vt:lpstr>PowerPoint Presentation</vt:lpstr>
      <vt:lpstr>Top Tips for supporting children aged 3-7</vt:lpstr>
      <vt:lpstr>Teaching to think critically – 7-11 years</vt:lpstr>
      <vt:lpstr>PowerPoint Presentation</vt:lpstr>
      <vt:lpstr>Top Tips to share with children aged 7-11</vt:lpstr>
      <vt:lpstr>A video to share at home</vt:lpstr>
      <vt:lpstr>Websites for more information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Safer Internet Day 2021 An internet we trust: exploring reliability in the online world</dc:title>
  <dc:creator>R Rafter</dc:creator>
  <cp:lastModifiedBy>R Rafter</cp:lastModifiedBy>
  <cp:revision>10</cp:revision>
  <dcterms:created xsi:type="dcterms:W3CDTF">2021-02-04T11:54:02Z</dcterms:created>
  <dcterms:modified xsi:type="dcterms:W3CDTF">2021-02-04T14:05:51Z</dcterms:modified>
</cp:coreProperties>
</file>