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83" r:id="rId2"/>
    <p:sldId id="312" r:id="rId3"/>
    <p:sldId id="338" r:id="rId4"/>
    <p:sldId id="310" r:id="rId5"/>
    <p:sldId id="329" r:id="rId6"/>
    <p:sldId id="284" r:id="rId7"/>
    <p:sldId id="331" r:id="rId8"/>
    <p:sldId id="336" r:id="rId9"/>
    <p:sldId id="286" r:id="rId10"/>
    <p:sldId id="322" r:id="rId11"/>
    <p:sldId id="313" r:id="rId12"/>
    <p:sldId id="339" r:id="rId13"/>
    <p:sldId id="314" r:id="rId14"/>
    <p:sldId id="315" r:id="rId15"/>
    <p:sldId id="316" r:id="rId16"/>
    <p:sldId id="317" r:id="rId17"/>
    <p:sldId id="308" r:id="rId18"/>
    <p:sldId id="340" r:id="rId19"/>
    <p:sldId id="318" r:id="rId20"/>
    <p:sldId id="319" r:id="rId21"/>
    <p:sldId id="320" r:id="rId22"/>
    <p:sldId id="294" r:id="rId2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267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7336" autoAdjust="0"/>
  </p:normalViewPr>
  <p:slideViewPr>
    <p:cSldViewPr>
      <p:cViewPr varScale="1">
        <p:scale>
          <a:sx n="73" d="100"/>
          <a:sy n="73" d="100"/>
        </p:scale>
        <p:origin x="132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5" d="100"/>
          <a:sy n="75" d="100"/>
        </p:scale>
        <p:origin x="-1962" y="-108"/>
      </p:cViewPr>
      <p:guideLst>
        <p:guide orient="horz" pos="2928"/>
        <p:guide pos="2207"/>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117" cy="46534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71614" y="0"/>
            <a:ext cx="3037117" cy="465341"/>
          </a:xfrm>
          <a:prstGeom prst="rect">
            <a:avLst/>
          </a:prstGeom>
        </p:spPr>
        <p:txBody>
          <a:bodyPr vert="horz" lIns="91440" tIns="45720" rIns="91440" bIns="45720" rtlCol="0"/>
          <a:lstStyle>
            <a:lvl1pPr algn="r">
              <a:defRPr sz="1200"/>
            </a:lvl1pPr>
          </a:lstStyle>
          <a:p>
            <a:fld id="{72FCA9FE-99B5-4D4E-B999-0E68E1A19056}" type="datetimeFigureOut">
              <a:rPr lang="en-GB" smtClean="0"/>
              <a:t>12/02/2020</a:t>
            </a:fld>
            <a:endParaRPr lang="en-GB"/>
          </a:p>
        </p:txBody>
      </p:sp>
      <p:sp>
        <p:nvSpPr>
          <p:cNvPr id="4" name="Footer Placeholder 3"/>
          <p:cNvSpPr>
            <a:spLocks noGrp="1"/>
          </p:cNvSpPr>
          <p:nvPr>
            <p:ph type="ftr" sz="quarter" idx="2"/>
          </p:nvPr>
        </p:nvSpPr>
        <p:spPr>
          <a:xfrm>
            <a:off x="0" y="8831059"/>
            <a:ext cx="3037117" cy="46534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71614" y="8831059"/>
            <a:ext cx="3037117" cy="465341"/>
          </a:xfrm>
          <a:prstGeom prst="rect">
            <a:avLst/>
          </a:prstGeom>
        </p:spPr>
        <p:txBody>
          <a:bodyPr vert="horz" lIns="91440" tIns="45720" rIns="91440" bIns="45720" rtlCol="0" anchor="b"/>
          <a:lstStyle>
            <a:lvl1pPr algn="r">
              <a:defRPr sz="1200"/>
            </a:lvl1pPr>
          </a:lstStyle>
          <a:p>
            <a:fld id="{33CB3FCC-9D39-42B3-96CB-BD74DAED4C3D}" type="slidenum">
              <a:rPr lang="en-GB" smtClean="0"/>
              <a:t>‹#›</a:t>
            </a:fld>
            <a:endParaRPr lang="en-GB"/>
          </a:p>
        </p:txBody>
      </p:sp>
    </p:spTree>
    <p:extLst>
      <p:ext uri="{BB962C8B-B14F-4D97-AF65-F5344CB8AC3E}">
        <p14:creationId xmlns:p14="http://schemas.microsoft.com/office/powerpoint/2010/main" val="38305639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0938" y="0"/>
            <a:ext cx="3037840" cy="464820"/>
          </a:xfrm>
          <a:prstGeom prst="rect">
            <a:avLst/>
          </a:prstGeom>
        </p:spPr>
        <p:txBody>
          <a:bodyPr vert="horz" lIns="91440" tIns="45720" rIns="91440" bIns="45720" rtlCol="0"/>
          <a:lstStyle>
            <a:lvl1pPr algn="r">
              <a:defRPr sz="1200"/>
            </a:lvl1pPr>
          </a:lstStyle>
          <a:p>
            <a:fld id="{28C32056-C1C4-4368-85A5-F657EAE80A6E}" type="datetimeFigureOut">
              <a:rPr lang="en-US" smtClean="0"/>
              <a:pPr/>
              <a:t>2/12/2020</a:t>
            </a:fld>
            <a:endParaRPr lang="en-GB"/>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829966"/>
            <a:ext cx="3037840" cy="46482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6"/>
            <a:ext cx="3037840" cy="464820"/>
          </a:xfrm>
          <a:prstGeom prst="rect">
            <a:avLst/>
          </a:prstGeom>
        </p:spPr>
        <p:txBody>
          <a:bodyPr vert="horz" lIns="91440" tIns="45720" rIns="91440" bIns="45720" rtlCol="0" anchor="b"/>
          <a:lstStyle>
            <a:lvl1pPr algn="r">
              <a:defRPr sz="1200"/>
            </a:lvl1pPr>
          </a:lstStyle>
          <a:p>
            <a:fld id="{CA7CA414-6979-4C8A-9A59-A2FA8A1FABF7}" type="slidenum">
              <a:rPr lang="en-GB" smtClean="0"/>
              <a:pPr/>
              <a:t>‹#›</a:t>
            </a:fld>
            <a:endParaRPr lang="en-GB"/>
          </a:p>
        </p:txBody>
      </p:sp>
    </p:spTree>
    <p:extLst>
      <p:ext uri="{BB962C8B-B14F-4D97-AF65-F5344CB8AC3E}">
        <p14:creationId xmlns:p14="http://schemas.microsoft.com/office/powerpoint/2010/main" val="6946388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cybermentors.org/" TargetMode="External"/><Relationship Id="rId2" Type="http://schemas.openxmlformats.org/officeDocument/2006/relationships/slide" Target="../slides/slide9.xml"/><Relationship Id="rId1" Type="http://schemas.openxmlformats.org/officeDocument/2006/relationships/notesMaster" Target="../notesMasters/notesMaster1.xml"/><Relationship Id="rId5" Type="http://schemas.openxmlformats.org/officeDocument/2006/relationships/hyperlink" Target="http://www.thinkuknow.co.uk/" TargetMode="External"/><Relationship Id="rId4" Type="http://schemas.openxmlformats.org/officeDocument/2006/relationships/hyperlink" Target="http://www.clickceop.police.uk/"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thinkuknow.co.uk/teachers/resources"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www.youtube.co.uk/ceop"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buFont typeface="Arial" pitchFamily="34" charset="0"/>
              <a:buChar char="•"/>
            </a:pPr>
            <a:r>
              <a:rPr lang="en-GB" b="0" dirty="0" smtClean="0">
                <a:latin typeface="+mn-lt"/>
              </a:rPr>
              <a:t>Welcome</a:t>
            </a:r>
          </a:p>
          <a:p>
            <a:pPr marL="171450" indent="-171450">
              <a:buFont typeface="Arial" pitchFamily="34" charset="0"/>
              <a:buChar char="•"/>
            </a:pPr>
            <a:r>
              <a:rPr lang="en-GB" b="0" baseline="0" dirty="0" smtClean="0">
                <a:latin typeface="+mn-lt"/>
              </a:rPr>
              <a:t>Introduction to you and the topic.</a:t>
            </a:r>
            <a:endParaRPr lang="en-GB" b="0" baseline="0" dirty="0">
              <a:latin typeface="+mn-lt"/>
            </a:endParaRPr>
          </a:p>
          <a:p>
            <a:pPr marL="171450" indent="-171450">
              <a:buFont typeface="Arial" pitchFamily="34" charset="0"/>
              <a:buNone/>
            </a:pPr>
            <a:endParaRPr lang="en-GB" b="0" baseline="0" dirty="0" smtClean="0">
              <a:latin typeface="+mn-lt"/>
            </a:endParaRPr>
          </a:p>
          <a:p>
            <a:pPr marL="171450" indent="-171450">
              <a:buFont typeface="Arial" pitchFamily="34" charset="0"/>
              <a:buNone/>
            </a:pPr>
            <a:r>
              <a:rPr lang="en-GB" b="0" baseline="0" dirty="0" smtClean="0">
                <a:latin typeface="+mn-lt"/>
              </a:rPr>
              <a:t>[Proposed intro]</a:t>
            </a:r>
          </a:p>
          <a:p>
            <a:pPr marL="171450" indent="-171450">
              <a:buFont typeface="Arial" pitchFamily="34" charset="0"/>
              <a:buNone/>
            </a:pPr>
            <a:endParaRPr lang="en-GB" b="0" baseline="0" dirty="0">
              <a:latin typeface="+mn-lt"/>
            </a:endParaRPr>
          </a:p>
          <a:p>
            <a:r>
              <a:rPr lang="en-GB" dirty="0" smtClean="0"/>
              <a:t>‘</a:t>
            </a:r>
            <a:r>
              <a:rPr lang="en-GB" i="1" dirty="0" smtClean="0"/>
              <a:t>As your child grows and becomes more independent, it is only natural that they take this independence online. In our teenage years we explore, try new things and sometimes push boundaries and take risks, this is an essential part of growing up.</a:t>
            </a:r>
          </a:p>
          <a:p>
            <a:endParaRPr lang="en-GB" i="1" dirty="0" smtClean="0"/>
          </a:p>
          <a:p>
            <a:r>
              <a:rPr lang="en-GB" i="1" dirty="0" smtClean="0"/>
              <a:t>With all of the potential that the online world and new technology offers, young people now have access to huge opportunities. They use technology to express themselves, explore, and be creative; it has changed the way they communicate.</a:t>
            </a:r>
          </a:p>
          <a:p>
            <a:endParaRPr lang="en-GB" i="1" dirty="0" smtClean="0"/>
          </a:p>
          <a:p>
            <a:r>
              <a:rPr lang="en-GB" i="1" dirty="0" smtClean="0"/>
              <a:t>The internet has changed all of our lives, and your child has grown up during this change. Many of the things that confuse, baffle or even scare us, are part of the everyday for them. For many of us, this can all be a bit too much.</a:t>
            </a:r>
          </a:p>
          <a:p>
            <a:endParaRPr lang="en-GB" i="1" dirty="0" smtClean="0"/>
          </a:p>
          <a:p>
            <a:r>
              <a:rPr lang="en-GB" i="1" dirty="0" smtClean="0"/>
              <a:t>Whether you’re a technophobe or a technophile, it’s still likely that you’ll be playing catch-up with the way your child is using the internet.’</a:t>
            </a:r>
          </a:p>
          <a:p>
            <a:endParaRPr lang="en-GB" i="1" dirty="0" smtClean="0"/>
          </a:p>
          <a:p>
            <a:r>
              <a:rPr lang="en-GB" i="1" dirty="0" smtClean="0"/>
              <a:t>You might wonder whether what they are doing is safe, and you might also be thinking how can I be as good a parent online as I am offline?</a:t>
            </a:r>
          </a:p>
          <a:p>
            <a:pPr marL="171450" indent="-171450">
              <a:buFont typeface="Arial" pitchFamily="34" charset="0"/>
              <a:buChar char="•"/>
            </a:pPr>
            <a:endParaRPr lang="en-GB" b="0" i="1" baseline="0" dirty="0" smtClean="0">
              <a:latin typeface="+mn-lt"/>
            </a:endParaRPr>
          </a:p>
        </p:txBody>
      </p:sp>
      <p:sp>
        <p:nvSpPr>
          <p:cNvPr id="4" name="Slide Number Placeholder 3"/>
          <p:cNvSpPr>
            <a:spLocks noGrp="1"/>
          </p:cNvSpPr>
          <p:nvPr>
            <p:ph type="sldNum" sz="quarter" idx="10"/>
          </p:nvPr>
        </p:nvSpPr>
        <p:spPr/>
        <p:txBody>
          <a:bodyPr/>
          <a:lstStyle/>
          <a:p>
            <a:fld id="{CA7CA414-6979-4C8A-9A59-A2FA8A1FABF7}"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baseline="0" dirty="0" smtClean="0"/>
              <a:t> From socialising to searching, on</a:t>
            </a:r>
            <a:r>
              <a:rPr lang="en-GB" dirty="0" smtClean="0"/>
              <a:t>line </a:t>
            </a:r>
            <a:r>
              <a:rPr lang="en-GB" baseline="0" dirty="0" smtClean="0"/>
              <a:t>children are up to a range of activities. Read the possible suggestions on the slide. More information    </a:t>
            </a:r>
          </a:p>
          <a:p>
            <a:pPr>
              <a:buFont typeface="Arial" pitchFamily="34" charset="0"/>
              <a:buNone/>
            </a:pPr>
            <a:r>
              <a:rPr lang="en-GB" baseline="0" dirty="0" smtClean="0"/>
              <a:t>  on each topic can be found at – www.thinkuknow.co.uk/parents </a:t>
            </a:r>
          </a:p>
          <a:p>
            <a:pPr>
              <a:buFont typeface="Arial" pitchFamily="34" charset="0"/>
              <a:buChar char="•"/>
            </a:pPr>
            <a:r>
              <a:rPr lang="en-GB" baseline="0" dirty="0" smtClean="0"/>
              <a:t> It is important that the audience has an overview of all the elements/ functions that make up websites and technologies children use. These functions don’t often stand in isolation. A number of them are usually merged together into one online experience and service. </a:t>
            </a:r>
            <a:r>
              <a:rPr lang="en-GB" baseline="0" dirty="0" err="1" smtClean="0"/>
              <a:t>E.g</a:t>
            </a:r>
            <a:r>
              <a:rPr lang="en-GB" baseline="0" dirty="0" smtClean="0"/>
              <a:t> </a:t>
            </a:r>
            <a:r>
              <a:rPr lang="en-GB" baseline="0" dirty="0" err="1" smtClean="0"/>
              <a:t>Facebook</a:t>
            </a:r>
            <a:r>
              <a:rPr lang="en-GB" baseline="0" dirty="0" smtClean="0"/>
              <a:t> – has all 6 from this year (from 2013</a:t>
            </a:r>
            <a:r>
              <a:rPr lang="en-GB" baseline="0" dirty="0" smtClean="0">
                <a:solidFill>
                  <a:srgbClr val="FF0000"/>
                </a:solidFill>
              </a:rPr>
              <a:t>)</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CA7CA414-6979-4C8A-9A59-A2FA8A1FABF7}" type="slidenum">
              <a:rPr lang="en-GB" smtClean="0"/>
              <a:pPr/>
              <a:t>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baseline="0" dirty="0" smtClean="0"/>
              <a:t> From socialising to searching, on</a:t>
            </a:r>
            <a:r>
              <a:rPr lang="en-GB" dirty="0" smtClean="0"/>
              <a:t>line </a:t>
            </a:r>
            <a:r>
              <a:rPr lang="en-GB" baseline="0" dirty="0" smtClean="0"/>
              <a:t>children are up to a range of activities. Read the possible suggestions on the slide. More information    </a:t>
            </a:r>
          </a:p>
          <a:p>
            <a:pPr>
              <a:buFont typeface="Arial" pitchFamily="34" charset="0"/>
              <a:buNone/>
            </a:pPr>
            <a:r>
              <a:rPr lang="en-GB" baseline="0" dirty="0" smtClean="0"/>
              <a:t>  on each topic can be found at – www.thinkuknow.co.uk/parents </a:t>
            </a:r>
          </a:p>
          <a:p>
            <a:pPr>
              <a:buFont typeface="Arial" pitchFamily="34" charset="0"/>
              <a:buChar char="•"/>
            </a:pPr>
            <a:r>
              <a:rPr lang="en-GB" baseline="0" dirty="0" smtClean="0"/>
              <a:t> It is important that the audience has an overview of all the elements/ functions that make up websites and technologies children use. These functions don’t often stand in isolation. A number of them are usually merged together into one online experience and service. </a:t>
            </a:r>
            <a:r>
              <a:rPr lang="en-GB" baseline="0" dirty="0" err="1" smtClean="0"/>
              <a:t>E.g</a:t>
            </a:r>
            <a:r>
              <a:rPr lang="en-GB" baseline="0" dirty="0" smtClean="0"/>
              <a:t> </a:t>
            </a:r>
            <a:r>
              <a:rPr lang="en-GB" baseline="0" dirty="0" err="1" smtClean="0"/>
              <a:t>Facebook</a:t>
            </a:r>
            <a:r>
              <a:rPr lang="en-GB" baseline="0" dirty="0" smtClean="0"/>
              <a:t> – has all 6 from this year (from 2013</a:t>
            </a:r>
            <a:r>
              <a:rPr lang="en-GB" baseline="0" dirty="0" smtClean="0">
                <a:solidFill>
                  <a:srgbClr val="FF0000"/>
                </a:solidFill>
              </a:rPr>
              <a:t>)</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CA7CA414-6979-4C8A-9A59-A2FA8A1FABF7}" type="slidenum">
              <a:rPr lang="en-GB" smtClean="0"/>
              <a:pPr/>
              <a:t>5</a:t>
            </a:fld>
            <a:endParaRPr lang="en-GB"/>
          </a:p>
        </p:txBody>
      </p:sp>
    </p:spTree>
    <p:extLst>
      <p:ext uri="{BB962C8B-B14F-4D97-AF65-F5344CB8AC3E}">
        <p14:creationId xmlns:p14="http://schemas.microsoft.com/office/powerpoint/2010/main" val="1203748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None/>
            </a:pPr>
            <a:r>
              <a:rPr lang="en-GB" baseline="0" dirty="0" smtClean="0"/>
              <a:t>“</a:t>
            </a:r>
            <a:r>
              <a:rPr lang="en-GB" dirty="0" smtClean="0"/>
              <a:t>As with the real world, there are risks online and it’s important that you teach your child how to navigate them.”</a:t>
            </a:r>
          </a:p>
          <a:p>
            <a:pPr marL="171450" indent="-171450">
              <a:buFont typeface="Arial" pitchFamily="34" charset="0"/>
              <a:buNone/>
            </a:pPr>
            <a:endParaRPr lang="en-GB" dirty="0" smtClean="0"/>
          </a:p>
          <a:p>
            <a:pPr marL="171450" indent="-171450">
              <a:buFont typeface="Arial" pitchFamily="34" charset="0"/>
              <a:buChar char="•"/>
            </a:pPr>
            <a:r>
              <a:rPr lang="en-GB" i="0" baseline="0" dirty="0" smtClean="0"/>
              <a:t>Inform the audience that during your session you will </a:t>
            </a:r>
            <a:r>
              <a:rPr lang="en-GB" baseline="0" dirty="0" smtClean="0"/>
              <a:t>talk through all the risks in depth and offer tips which can be simply implemented within the home.</a:t>
            </a:r>
          </a:p>
          <a:p>
            <a:pPr marL="171450" indent="-171450">
              <a:buFont typeface="Arial" pitchFamily="34" charset="0"/>
              <a:buChar char="•"/>
            </a:pPr>
            <a:r>
              <a:rPr lang="en-GB" baseline="0" dirty="0" smtClean="0"/>
              <a:t>Read through the list and ask the audience to put their hands up when it comes to the risk they are most worried about, then ask a small number of the audience why they are most concerned about that risk in particular.</a:t>
            </a:r>
            <a:endParaRPr lang="en-GB" dirty="0"/>
          </a:p>
        </p:txBody>
      </p:sp>
      <p:sp>
        <p:nvSpPr>
          <p:cNvPr id="4" name="Slide Number Placeholder 3"/>
          <p:cNvSpPr>
            <a:spLocks noGrp="1"/>
          </p:cNvSpPr>
          <p:nvPr>
            <p:ph type="sldNum" sz="quarter" idx="10"/>
          </p:nvPr>
        </p:nvSpPr>
        <p:spPr/>
        <p:txBody>
          <a:bodyPr/>
          <a:lstStyle/>
          <a:p>
            <a:fld id="{CA7CA414-6979-4C8A-9A59-A2FA8A1FABF7}" type="slidenum">
              <a:rPr lang="en-GB" smtClean="0"/>
              <a:pPr/>
              <a:t>6</a:t>
            </a:fld>
            <a:endParaRPr lang="en-GB"/>
          </a:p>
        </p:txBody>
      </p:sp>
    </p:spTree>
    <p:extLst>
      <p:ext uri="{BB962C8B-B14F-4D97-AF65-F5344CB8AC3E}">
        <p14:creationId xmlns:p14="http://schemas.microsoft.com/office/powerpoint/2010/main" val="4109956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a:buFont typeface="Arial" pitchFamily="34" charset="0"/>
              <a:buChar char="•"/>
            </a:pPr>
            <a:r>
              <a:rPr lang="en-GB" b="0" i="0" dirty="0" smtClean="0"/>
              <a:t> Discuss</a:t>
            </a:r>
            <a:r>
              <a:rPr lang="en-GB" b="0" i="0" baseline="0" dirty="0" smtClean="0"/>
              <a:t> the top tips and ask if anyone needs any further clarification on any of the points mentioned.</a:t>
            </a:r>
            <a:endParaRPr lang="en-GB" b="0" i="0" dirty="0" smtClean="0"/>
          </a:p>
          <a:p>
            <a:endParaRPr lang="en-GB" b="1" i="1" dirty="0" smtClean="0"/>
          </a:p>
          <a:p>
            <a:pPr marL="171450" indent="-171450">
              <a:buFont typeface="Wingdings" pitchFamily="2" charset="2"/>
              <a:buChar char="Ø"/>
            </a:pPr>
            <a:r>
              <a:rPr lang="en-GB" b="1" i="1" dirty="0" smtClean="0"/>
              <a:t>Offer reassurance and support. </a:t>
            </a:r>
            <a:r>
              <a:rPr lang="en-GB" dirty="0" smtClean="0"/>
              <a:t>Your child may be in need of emotional support or feel like they have nowhere to turn. It is rare that </a:t>
            </a:r>
            <a:r>
              <a:rPr lang="en-GB" dirty="0" err="1" smtClean="0"/>
              <a:t>Cyberbullying</a:t>
            </a:r>
            <a:r>
              <a:rPr lang="en-GB" dirty="0" smtClean="0"/>
              <a:t> is only taking place online and is often someone your child knows through school or a group they attend. Their school should have policies and procedures for dealing with </a:t>
            </a:r>
            <a:r>
              <a:rPr lang="en-GB" dirty="0" err="1" smtClean="0"/>
              <a:t>cyberbullying</a:t>
            </a:r>
            <a:r>
              <a:rPr lang="en-GB" dirty="0" smtClean="0"/>
              <a:t>. </a:t>
            </a:r>
          </a:p>
          <a:p>
            <a:pPr>
              <a:buNone/>
            </a:pPr>
            <a:endParaRPr lang="en-GB" dirty="0" smtClean="0"/>
          </a:p>
          <a:p>
            <a:pPr>
              <a:buNone/>
            </a:pPr>
            <a:r>
              <a:rPr lang="en-GB" baseline="0" dirty="0" smtClean="0"/>
              <a:t>    </a:t>
            </a:r>
            <a:r>
              <a:rPr lang="en-GB" dirty="0" smtClean="0"/>
              <a:t>Your child could visit </a:t>
            </a:r>
            <a:r>
              <a:rPr lang="en-GB" dirty="0" err="1" smtClean="0"/>
              <a:t>Cybermentors</a:t>
            </a:r>
            <a:r>
              <a:rPr lang="en-GB" dirty="0" smtClean="0"/>
              <a:t>, who are an online </a:t>
            </a:r>
            <a:r>
              <a:rPr lang="en-GB" dirty="0" err="1" smtClean="0"/>
              <a:t>counseling</a:t>
            </a:r>
            <a:r>
              <a:rPr lang="en-GB" dirty="0" smtClean="0"/>
              <a:t> service with a difference; the </a:t>
            </a:r>
            <a:r>
              <a:rPr lang="en-GB" dirty="0" err="1" smtClean="0"/>
              <a:t>councilors</a:t>
            </a:r>
            <a:r>
              <a:rPr lang="en-GB" dirty="0" smtClean="0"/>
              <a:t> are also   </a:t>
            </a:r>
          </a:p>
          <a:p>
            <a:pPr>
              <a:buNone/>
            </a:pPr>
            <a:r>
              <a:rPr lang="en-GB" baseline="0" dirty="0" smtClean="0"/>
              <a:t>    </a:t>
            </a:r>
            <a:r>
              <a:rPr lang="en-GB" dirty="0" smtClean="0"/>
              <a:t>children and young</a:t>
            </a:r>
            <a:r>
              <a:rPr lang="en-GB" baseline="0" dirty="0" smtClean="0"/>
              <a:t> </a:t>
            </a:r>
            <a:r>
              <a:rPr lang="en-GB" dirty="0" smtClean="0"/>
              <a:t>people. This site has proved very popular and offers practical advice - </a:t>
            </a:r>
            <a:r>
              <a:rPr lang="en-GB" u="sng" dirty="0" smtClean="0">
                <a:hlinkClick r:id="rId3"/>
              </a:rPr>
              <a:t>www.cybermentors.org</a:t>
            </a:r>
            <a:r>
              <a:rPr lang="en-GB" dirty="0" smtClean="0"/>
              <a:t>. </a:t>
            </a:r>
          </a:p>
          <a:p>
            <a:pPr>
              <a:buNone/>
            </a:pPr>
            <a:endParaRPr lang="en-GB" dirty="0" smtClean="0"/>
          </a:p>
          <a:p>
            <a:pPr marL="171450" indent="-171450">
              <a:buFont typeface="Wingdings" pitchFamily="2" charset="2"/>
              <a:buChar char="Ø"/>
            </a:pPr>
            <a:r>
              <a:rPr lang="en-GB" b="1" i="1" dirty="0" smtClean="0"/>
              <a:t>Tell your child that if they are being bullied to always keep the evidence. </a:t>
            </a:r>
            <a:r>
              <a:rPr lang="en-GB" dirty="0" smtClean="0"/>
              <a:t>Whether it’s a text message or email, tell them not to reply to the bully or delete the comments. Ask your child if they know the bully or where the messages are coming from. Often it is someone within the school environment and can be dealt with quickly and effectively with assistance from the school.</a:t>
            </a:r>
          </a:p>
          <a:p>
            <a:pPr>
              <a:buNone/>
            </a:pPr>
            <a:endParaRPr lang="en-GB" dirty="0" smtClean="0"/>
          </a:p>
          <a:p>
            <a:pPr marL="171450" indent="-171450">
              <a:buFont typeface="Wingdings" pitchFamily="2" charset="2"/>
              <a:buChar char="Ø"/>
            </a:pPr>
            <a:r>
              <a:rPr lang="en-GB" b="1" i="1" dirty="0" smtClean="0"/>
              <a:t>Block the bullies</a:t>
            </a:r>
            <a:endParaRPr lang="en-GB" dirty="0" smtClean="0"/>
          </a:p>
          <a:p>
            <a:pPr>
              <a:buNone/>
            </a:pPr>
            <a:r>
              <a:rPr lang="en-GB" dirty="0" smtClean="0"/>
              <a:t>    If someone is bullying your child on a social networking or chat site encourage them to block or delete them so that   </a:t>
            </a:r>
          </a:p>
          <a:p>
            <a:pPr>
              <a:buNone/>
            </a:pPr>
            <a:r>
              <a:rPr lang="en-GB" baseline="0" dirty="0" smtClean="0"/>
              <a:t>    </a:t>
            </a:r>
            <a:r>
              <a:rPr lang="en-GB" dirty="0" smtClean="0"/>
              <a:t>they can’t contact them anymore. </a:t>
            </a:r>
          </a:p>
          <a:p>
            <a:pPr>
              <a:buNone/>
            </a:pPr>
            <a:endParaRPr lang="en-GB" dirty="0" smtClean="0"/>
          </a:p>
          <a:p>
            <a:pPr marL="171450" lvl="0" indent="-171450">
              <a:buFont typeface="Wingdings" pitchFamily="2" charset="2"/>
              <a:buChar char="Ø"/>
            </a:pPr>
            <a:r>
              <a:rPr lang="en-US" sz="1200" b="1" i="1" kern="1200" dirty="0" smtClean="0">
                <a:solidFill>
                  <a:schemeClr val="tx1"/>
                </a:solidFill>
                <a:effectLst/>
                <a:latin typeface="+mn-lt"/>
                <a:ea typeface="+mn-ea"/>
                <a:cs typeface="+mn-cs"/>
              </a:rPr>
              <a:t>Report any bullying content to the website it’s hosted on</a:t>
            </a:r>
            <a:r>
              <a:rPr lang="en-US" sz="1200" kern="1200" dirty="0" smtClean="0">
                <a:solidFill>
                  <a:schemeClr val="tx1"/>
                </a:solidFill>
                <a:effectLst/>
                <a:latin typeface="+mn-lt"/>
                <a:ea typeface="+mn-ea"/>
                <a:cs typeface="+mn-cs"/>
              </a:rPr>
              <a:t>.  If content has been posted, for example a video or image, which is upsetting your child you should report it to the website, for example, Facebook. Learn how you would report content on sites like Facebook and YouTube; every site is different. Contacting the website is the only way to get the offensive content removed, unless it is illegal. In cases of illegal content for example indecent images or videos of young people under 18, contact your local police or report it to </a:t>
            </a:r>
            <a:r>
              <a:rPr lang="en-US" sz="1200" u="sng" kern="1200" dirty="0" smtClean="0">
                <a:solidFill>
                  <a:schemeClr val="tx1"/>
                </a:solidFill>
                <a:effectLst/>
                <a:latin typeface="+mn-lt"/>
                <a:ea typeface="+mn-ea"/>
                <a:cs typeface="+mn-cs"/>
                <a:hlinkClick r:id="rId4"/>
              </a:rPr>
              <a:t>www.clickceop.police.uk</a:t>
            </a:r>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For further information on all internet related issues and risks visit – </a:t>
            </a:r>
            <a:r>
              <a:rPr lang="en-GB" sz="1200" u="sng" kern="1200" dirty="0" smtClean="0">
                <a:solidFill>
                  <a:schemeClr val="tx1"/>
                </a:solidFill>
                <a:effectLst/>
                <a:latin typeface="+mn-lt"/>
                <a:ea typeface="+mn-ea"/>
                <a:cs typeface="+mn-cs"/>
                <a:hlinkClick r:id="rId5"/>
              </a:rPr>
              <a:t>www.thinkuknow.co.uk</a:t>
            </a:r>
            <a:r>
              <a:rPr lang="en-GB" sz="1200" kern="1200" dirty="0" smtClean="0">
                <a:solidFill>
                  <a:schemeClr val="tx1"/>
                </a:solidFill>
                <a:effectLst/>
                <a:latin typeface="+mn-lt"/>
                <a:ea typeface="+mn-ea"/>
                <a:cs typeface="+mn-cs"/>
              </a:rPr>
              <a:t> </a:t>
            </a:r>
          </a:p>
          <a:p>
            <a:pPr>
              <a:buNone/>
            </a:pPr>
            <a:endParaRPr lang="en-GB" dirty="0" smtClean="0"/>
          </a:p>
        </p:txBody>
      </p:sp>
      <p:sp>
        <p:nvSpPr>
          <p:cNvPr id="4" name="Slide Number Placeholder 3"/>
          <p:cNvSpPr>
            <a:spLocks noGrp="1"/>
          </p:cNvSpPr>
          <p:nvPr>
            <p:ph type="sldNum" sz="quarter" idx="10"/>
          </p:nvPr>
        </p:nvSpPr>
        <p:spPr/>
        <p:txBody>
          <a:bodyPr/>
          <a:lstStyle/>
          <a:p>
            <a:fld id="{CA7CA414-6979-4C8A-9A59-A2FA8A1FABF7}" type="slidenum">
              <a:rPr lang="en-GB" smtClean="0"/>
              <a:pPr/>
              <a:t>9</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sz="1200" i="0" kern="1200" dirty="0" smtClean="0">
                <a:solidFill>
                  <a:schemeClr val="tx1"/>
                </a:solidFill>
                <a:latin typeface="+mn-lt"/>
                <a:ea typeface="+mn-ea"/>
                <a:cs typeface="+mn-cs"/>
              </a:rPr>
              <a:t> Allow at least 12 minutes for this section. Use this time to explain what your school/ </a:t>
            </a:r>
            <a:r>
              <a:rPr lang="en-US" sz="1200" i="0" kern="1200" dirty="0" err="1" smtClean="0">
                <a:solidFill>
                  <a:schemeClr val="tx1"/>
                </a:solidFill>
                <a:latin typeface="+mn-lt"/>
                <a:ea typeface="+mn-ea"/>
                <a:cs typeface="+mn-cs"/>
              </a:rPr>
              <a:t>organisation</a:t>
            </a:r>
            <a:r>
              <a:rPr lang="en-US" sz="1200" i="0" kern="1200" dirty="0" smtClean="0">
                <a:solidFill>
                  <a:schemeClr val="tx1"/>
                </a:solidFill>
                <a:latin typeface="+mn-lt"/>
                <a:ea typeface="+mn-ea"/>
                <a:cs typeface="+mn-cs"/>
              </a:rPr>
              <a:t> are doing to educate  </a:t>
            </a:r>
          </a:p>
          <a:p>
            <a:pPr>
              <a:buFont typeface="Arial" pitchFamily="34" charset="0"/>
              <a:buNone/>
            </a:pPr>
            <a:r>
              <a:rPr lang="en-US" sz="1200" i="0" kern="1200" baseline="0" dirty="0" smtClean="0">
                <a:solidFill>
                  <a:schemeClr val="tx1"/>
                </a:solidFill>
                <a:latin typeface="+mn-lt"/>
                <a:ea typeface="+mn-ea"/>
                <a:cs typeface="+mn-cs"/>
              </a:rPr>
              <a:t>  </a:t>
            </a:r>
            <a:r>
              <a:rPr lang="en-US" sz="1200" i="0" kern="1200" dirty="0" smtClean="0">
                <a:solidFill>
                  <a:schemeClr val="tx1"/>
                </a:solidFill>
                <a:latin typeface="+mn-lt"/>
                <a:ea typeface="+mn-ea"/>
                <a:cs typeface="+mn-cs"/>
              </a:rPr>
              <a:t>the children you look after and play one of the resources available (you will need to download and embed the film you </a:t>
            </a:r>
          </a:p>
          <a:p>
            <a:pPr>
              <a:buFont typeface="Arial" pitchFamily="34" charset="0"/>
              <a:buNone/>
            </a:pPr>
            <a:r>
              <a:rPr lang="en-US" sz="1200" i="0" kern="1200" baseline="0" dirty="0" smtClean="0">
                <a:solidFill>
                  <a:schemeClr val="tx1"/>
                </a:solidFill>
                <a:latin typeface="+mn-lt"/>
                <a:ea typeface="+mn-ea"/>
                <a:cs typeface="+mn-cs"/>
              </a:rPr>
              <a:t>  </a:t>
            </a:r>
            <a:r>
              <a:rPr lang="en-US" sz="1200" i="0" kern="1200" dirty="0" smtClean="0">
                <a:solidFill>
                  <a:schemeClr val="tx1"/>
                </a:solidFill>
                <a:latin typeface="+mn-lt"/>
                <a:ea typeface="+mn-ea"/>
                <a:cs typeface="+mn-cs"/>
              </a:rPr>
              <a:t>would like to show before the session. You can do this by visiting </a:t>
            </a:r>
            <a:r>
              <a:rPr lang="en-US" sz="1200" i="0" u="sng" kern="1200" dirty="0" smtClean="0">
                <a:solidFill>
                  <a:schemeClr val="tx1"/>
                </a:solidFill>
                <a:latin typeface="+mn-lt"/>
                <a:ea typeface="+mn-ea"/>
                <a:cs typeface="+mn-cs"/>
                <a:hlinkClick r:id="rId3"/>
              </a:rPr>
              <a:t>www.thinkuknow.co.uk/teachers/resources</a:t>
            </a:r>
            <a:endParaRPr lang="en-US" sz="1200" i="0" kern="1200" dirty="0" smtClean="0">
              <a:solidFill>
                <a:schemeClr val="tx1"/>
              </a:solidFill>
              <a:latin typeface="+mn-lt"/>
              <a:ea typeface="+mn-ea"/>
              <a:cs typeface="+mn-cs"/>
            </a:endParaRPr>
          </a:p>
          <a:p>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[CEOP advise parents to watch these films with their child in the comfort of their own homes. It is a great way to open dialogue about their online life and shows them that you understand the complexities of the issues faced. Hopefully  they will feel secure in approaching you if they feel out of control or are uncomfortable with something they see online.</a:t>
            </a:r>
          </a:p>
          <a:p>
            <a:endParaRPr lang="en-GB"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latin typeface="+mn-lt"/>
                <a:ea typeface="+mn-ea"/>
                <a:cs typeface="+mn-cs"/>
              </a:rPr>
              <a:t>Parent</a:t>
            </a:r>
            <a:r>
              <a:rPr lang="en-US" sz="1200" kern="1200" baseline="0" dirty="0" smtClean="0">
                <a:solidFill>
                  <a:schemeClr val="tx1"/>
                </a:solidFill>
                <a:latin typeface="+mn-lt"/>
                <a:ea typeface="+mn-ea"/>
                <a:cs typeface="+mn-cs"/>
              </a:rPr>
              <a:t>s and </a:t>
            </a:r>
            <a:r>
              <a:rPr lang="en-US" sz="1200" kern="1200" baseline="0" dirty="0" err="1" smtClean="0">
                <a:solidFill>
                  <a:schemeClr val="tx1"/>
                </a:solidFill>
                <a:latin typeface="+mn-lt"/>
                <a:ea typeface="+mn-ea"/>
                <a:cs typeface="+mn-cs"/>
              </a:rPr>
              <a:t>Carers</a:t>
            </a:r>
            <a:r>
              <a:rPr lang="en-US" sz="1200" kern="1200" baseline="0" dirty="0" smtClean="0">
                <a:solidFill>
                  <a:schemeClr val="tx1"/>
                </a:solidFill>
                <a:latin typeface="+mn-lt"/>
                <a:ea typeface="+mn-ea"/>
                <a:cs typeface="+mn-cs"/>
              </a:rPr>
              <a:t> can </a:t>
            </a:r>
            <a:r>
              <a:rPr lang="en-US" sz="1200" kern="1200" dirty="0" smtClean="0">
                <a:solidFill>
                  <a:schemeClr val="tx1"/>
                </a:solidFill>
                <a:latin typeface="+mn-lt"/>
                <a:ea typeface="+mn-ea"/>
                <a:cs typeface="+mn-cs"/>
              </a:rPr>
              <a:t>view CEOP’s films at</a:t>
            </a:r>
            <a:r>
              <a:rPr lang="en-US" sz="1200"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hlinkClick r:id="rId4"/>
              </a:rPr>
              <a:t>–</a:t>
            </a:r>
            <a:r>
              <a:rPr lang="en-US" sz="1200" kern="1200" baseline="0" dirty="0" smtClean="0">
                <a:solidFill>
                  <a:schemeClr val="tx1"/>
                </a:solidFill>
                <a:latin typeface="+mn-lt"/>
                <a:ea typeface="+mn-ea"/>
                <a:cs typeface="+mn-cs"/>
              </a:rPr>
              <a:t> www.thinkuknow.co.uk/parents / </a:t>
            </a:r>
            <a:r>
              <a:rPr lang="en-US" sz="1200" u="sng" kern="1200" dirty="0" smtClean="0">
                <a:solidFill>
                  <a:schemeClr val="tx1"/>
                </a:solidFill>
                <a:latin typeface="+mn-lt"/>
                <a:ea typeface="+mn-ea"/>
                <a:cs typeface="+mn-cs"/>
                <a:hlinkClick r:id="rId4"/>
              </a:rPr>
              <a:t>www.youtube.co.uk/ceop</a:t>
            </a:r>
            <a:endParaRPr lang="en-US" sz="1200" u="sng"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u="sng"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CA7CA414-6979-4C8A-9A59-A2FA8A1FABF7}" type="slidenum">
              <a:rPr lang="en-GB" smtClean="0"/>
              <a:pPr/>
              <a:t>17</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buFont typeface="Arial" pitchFamily="34" charset="0"/>
              <a:buChar char="•"/>
            </a:pPr>
            <a:r>
              <a:rPr lang="en-GB" sz="1200" kern="1200" baseline="0" dirty="0" smtClean="0">
                <a:solidFill>
                  <a:schemeClr val="tx1"/>
                </a:solidFill>
                <a:latin typeface="+mn-lt"/>
                <a:ea typeface="+mn-ea"/>
                <a:cs typeface="+mn-cs"/>
              </a:rPr>
              <a:t> Sign post CEOP’ s parents and carers website. This is where your audience can go for more information on all of the topics discussed and more.</a:t>
            </a:r>
            <a:endParaRPr lang="en-GB"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CA7CA414-6979-4C8A-9A59-A2FA8A1FABF7}" type="slidenum">
              <a:rPr lang="en-GB" smtClean="0"/>
              <a:pPr/>
              <a:t>22</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2/12/2020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pic>
        <p:nvPicPr>
          <p:cNvPr id="7" name="Picture 2"/>
          <p:cNvPicPr>
            <a:picLocks noChangeAspect="1" noChangeArrowheads="1"/>
          </p:cNvPicPr>
          <p:nvPr userDrawn="1"/>
        </p:nvPicPr>
        <p:blipFill>
          <a:blip r:embed="rId13" cstate="print"/>
          <a:srcRect/>
          <a:stretch>
            <a:fillRect/>
          </a:stretch>
        </p:blipFill>
        <p:spPr bwMode="auto">
          <a:xfrm>
            <a:off x="0" y="0"/>
            <a:ext cx="9144000" cy="2000240"/>
          </a:xfrm>
          <a:prstGeom prst="rect">
            <a:avLst/>
          </a:prstGeom>
          <a:noFill/>
          <a:ln w="9525">
            <a:noFill/>
            <a:miter lim="800000"/>
            <a:headEnd/>
            <a:tailEnd/>
          </a:ln>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www.net-aware.org.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emf"/><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9.emf"/><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hyperlink" Target="https://www.thinkuknow.co.uk/parents/jessie-and-friends-videos/"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hyperlink" Target="https://www.thinkuknow.co.uk/parents/jessie-and-friends/" TargetMode="External"/><Relationship Id="rId5" Type="http://schemas.openxmlformats.org/officeDocument/2006/relationships/hyperlink" Target="http://www.youtube.com/ceop" TargetMode="External"/><Relationship Id="rId4" Type="http://schemas.openxmlformats.org/officeDocument/2006/relationships/hyperlink" Target="http://www.thinkuknow.co.uk/paren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childnet.com/resources/the-adventures-of-kara-winston-and-the-smart-crew" TargetMode="External"/><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www.childnet.com/resources/digiducks-big-decision" TargetMode="External"/><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www.childnet.com/resources/smartie-the-penguin" TargetMode="External"/><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hyperlink" Target="https://www.childnet.com/" TargetMode="External"/><Relationship Id="rId3" Type="http://schemas.openxmlformats.org/officeDocument/2006/relationships/hyperlink" Target="http://www.thinkuknow.co.uk/parents" TargetMode="External"/><Relationship Id="rId7" Type="http://schemas.openxmlformats.org/officeDocument/2006/relationships/hyperlink" Target="https://www.vodafone.com/content/digital-parenting.html"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www.net-aware.org.uk/" TargetMode="External"/><Relationship Id="rId5" Type="http://schemas.openxmlformats.org/officeDocument/2006/relationships/hyperlink" Target="http://www.twitter.com/ceop" TargetMode="External"/><Relationship Id="rId4" Type="http://schemas.openxmlformats.org/officeDocument/2006/relationships/hyperlink" Target="http://www.facebook.com/ceo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txBox="1">
            <a:spLocks/>
          </p:cNvSpPr>
          <p:nvPr/>
        </p:nvSpPr>
        <p:spPr>
          <a:xfrm>
            <a:off x="142844" y="357167"/>
            <a:ext cx="7429552"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sz="4400" b="0" i="0" u="none" strike="noStrike" kern="1200" cap="none" spc="0" normalizeH="0" baseline="0" noProof="0" dirty="0">
              <a:ln>
                <a:noFill/>
              </a:ln>
              <a:solidFill>
                <a:schemeClr val="bg1"/>
              </a:solidFill>
              <a:effectLst/>
              <a:uLnTx/>
              <a:uFillTx/>
              <a:latin typeface="+mj-lt"/>
              <a:ea typeface="+mj-ea"/>
              <a:cs typeface="+mj-cs"/>
            </a:endParaRPr>
          </a:p>
        </p:txBody>
      </p:sp>
      <p:sp>
        <p:nvSpPr>
          <p:cNvPr id="6" name="TextBox 5"/>
          <p:cNvSpPr txBox="1"/>
          <p:nvPr/>
        </p:nvSpPr>
        <p:spPr>
          <a:xfrm>
            <a:off x="685800" y="2667000"/>
            <a:ext cx="7848600" cy="2431435"/>
          </a:xfrm>
          <a:prstGeom prst="rect">
            <a:avLst/>
          </a:prstGeom>
          <a:noFill/>
        </p:spPr>
        <p:txBody>
          <a:bodyPr wrap="square" rtlCol="0">
            <a:spAutoFit/>
          </a:bodyPr>
          <a:lstStyle/>
          <a:p>
            <a:r>
              <a:rPr lang="en-GB" sz="3600" b="1" i="1" dirty="0" smtClean="0"/>
              <a:t>Children online:  </a:t>
            </a:r>
            <a:r>
              <a:rPr lang="en-GB" sz="3600" i="1" dirty="0" smtClean="0"/>
              <a:t>Risks they might face</a:t>
            </a:r>
          </a:p>
          <a:p>
            <a:pPr algn="ctr"/>
            <a:endParaRPr lang="en-GB" sz="3600" b="1" i="1" dirty="0"/>
          </a:p>
          <a:p>
            <a:pPr algn="ctr"/>
            <a:r>
              <a:rPr lang="en-GB" sz="3600" i="1" dirty="0" smtClean="0"/>
              <a:t>Awareness raising session – KS1  </a:t>
            </a:r>
            <a:endParaRPr lang="en-GB" sz="3600" i="1" dirty="0"/>
          </a:p>
          <a:p>
            <a:pPr algn="ctr"/>
            <a:endParaRPr lang="en-GB" sz="4400" b="1" i="1"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8300" y="2140131"/>
            <a:ext cx="1047798"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napchatap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50976" y="2673531"/>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instagram ap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2552699"/>
            <a:ext cx="1295400" cy="1295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95269" y="2597331"/>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omegle ap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6612" y="4800600"/>
            <a:ext cx="1066800" cy="10668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minecraft app"/>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62686" y="4529137"/>
            <a:ext cx="1784351" cy="13382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pokemon go app"/>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40877" y="4505393"/>
            <a:ext cx="2387546" cy="13402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https://1c9f1abc8c04eff6c99c-08042167a17cea8800ec8dbb0299ae3b.ssl.cf3.rackcdn.com/images/Roblox.focus-none.fill-190x190.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83579" y="4438650"/>
            <a:ext cx="1259477" cy="12594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50214" y="2848493"/>
            <a:ext cx="838200" cy="838200"/>
          </a:xfrm>
          <a:prstGeom prst="rect">
            <a:avLst/>
          </a:prstGeom>
        </p:spPr>
      </p:pic>
      <p:pic>
        <p:nvPicPr>
          <p:cNvPr id="14" name="Picture 1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707458" y="4716891"/>
            <a:ext cx="1638300" cy="857377"/>
          </a:xfrm>
          <a:prstGeom prst="rect">
            <a:avLst/>
          </a:prstGeom>
        </p:spPr>
      </p:pic>
      <p:sp>
        <p:nvSpPr>
          <p:cNvPr id="7" name="AutoShape 6" descr="https://images.sftcdn.net/images/t_optimized,f_auto/p/7f60d8d0-2b5c-11e8-9558-02420a000b18/3003143/fortnite-logo.jpg"/>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550653" y="2671244"/>
            <a:ext cx="1015449" cy="1015449"/>
          </a:xfrm>
          <a:prstGeom prst="rect">
            <a:avLst/>
          </a:prstGeom>
        </p:spPr>
      </p:pic>
    </p:spTree>
    <p:extLst>
      <p:ext uri="{BB962C8B-B14F-4D97-AF65-F5344CB8AC3E}">
        <p14:creationId xmlns:p14="http://schemas.microsoft.com/office/powerpoint/2010/main" val="31757232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0217" y="2133599"/>
            <a:ext cx="1047798"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napchatap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25496" y="2696093"/>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instagram ap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0" y="2552700"/>
            <a:ext cx="1295400" cy="1295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95269" y="2597331"/>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omegle ap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6612" y="4800600"/>
            <a:ext cx="1066800" cy="10668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minecraft app"/>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62686" y="4529137"/>
            <a:ext cx="1784351" cy="13382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pokemon go app"/>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40877" y="4505393"/>
            <a:ext cx="2387546" cy="13402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https://1c9f1abc8c04eff6c99c-08042167a17cea8800ec8dbb0299ae3b.ssl.cf3.rackcdn.com/images/Roblox.focus-none.fill-190x190.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83579" y="4438650"/>
            <a:ext cx="1259477" cy="125947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50214" y="2848493"/>
            <a:ext cx="838200" cy="838200"/>
          </a:xfrm>
          <a:prstGeom prst="rect">
            <a:avLst/>
          </a:prstGeom>
        </p:spPr>
      </p:pic>
      <p:sp>
        <p:nvSpPr>
          <p:cNvPr id="4" name="TextBox 3"/>
          <p:cNvSpPr txBox="1"/>
          <p:nvPr/>
        </p:nvSpPr>
        <p:spPr>
          <a:xfrm>
            <a:off x="290217" y="3848100"/>
            <a:ext cx="8472783" cy="369332"/>
          </a:xfrm>
          <a:prstGeom prst="rect">
            <a:avLst/>
          </a:prstGeom>
          <a:noFill/>
        </p:spPr>
        <p:txBody>
          <a:bodyPr wrap="square" rtlCol="0">
            <a:spAutoFit/>
          </a:bodyPr>
          <a:lstStyle/>
          <a:p>
            <a:r>
              <a:rPr lang="en-GB" dirty="0" smtClean="0"/>
              <a:t>Musical.ly      </a:t>
            </a:r>
            <a:r>
              <a:rPr lang="en-GB" dirty="0" err="1" smtClean="0"/>
              <a:t>tik</a:t>
            </a:r>
            <a:r>
              <a:rPr lang="en-GB" dirty="0" smtClean="0"/>
              <a:t> </a:t>
            </a:r>
            <a:r>
              <a:rPr lang="en-GB" dirty="0" err="1" smtClean="0"/>
              <a:t>tok</a:t>
            </a:r>
            <a:r>
              <a:rPr lang="en-GB" dirty="0" smtClean="0"/>
              <a:t>                snapchat         Instagram               </a:t>
            </a:r>
            <a:r>
              <a:rPr lang="en-GB" dirty="0" err="1" smtClean="0"/>
              <a:t>Whatsapp</a:t>
            </a:r>
            <a:r>
              <a:rPr lang="en-GB" dirty="0" smtClean="0"/>
              <a:t>	</a:t>
            </a:r>
            <a:r>
              <a:rPr lang="en-GB" dirty="0" err="1" smtClean="0"/>
              <a:t>Fortnite</a:t>
            </a:r>
            <a:r>
              <a:rPr lang="en-GB" dirty="0" smtClean="0"/>
              <a:t>        </a:t>
            </a:r>
            <a:endParaRPr lang="en-GB" dirty="0"/>
          </a:p>
        </p:txBody>
      </p:sp>
      <p:sp>
        <p:nvSpPr>
          <p:cNvPr id="5" name="TextBox 4"/>
          <p:cNvSpPr txBox="1"/>
          <p:nvPr/>
        </p:nvSpPr>
        <p:spPr>
          <a:xfrm>
            <a:off x="381000" y="5943600"/>
            <a:ext cx="8453080" cy="369332"/>
          </a:xfrm>
          <a:prstGeom prst="rect">
            <a:avLst/>
          </a:prstGeom>
          <a:noFill/>
        </p:spPr>
        <p:txBody>
          <a:bodyPr wrap="square" rtlCol="0">
            <a:spAutoFit/>
          </a:bodyPr>
          <a:lstStyle/>
          <a:p>
            <a:r>
              <a:rPr lang="en-GB" dirty="0" smtClean="0"/>
              <a:t>       </a:t>
            </a:r>
            <a:r>
              <a:rPr lang="en-GB" dirty="0" err="1" smtClean="0"/>
              <a:t>Omegle</a:t>
            </a:r>
            <a:r>
              <a:rPr lang="en-GB" dirty="0" smtClean="0"/>
              <a:t>	 </a:t>
            </a:r>
            <a:r>
              <a:rPr lang="en-GB" dirty="0" err="1" smtClean="0"/>
              <a:t>minecraft</a:t>
            </a:r>
            <a:r>
              <a:rPr lang="en-GB" dirty="0" smtClean="0"/>
              <a:t>           Facebook messenger    </a:t>
            </a:r>
            <a:r>
              <a:rPr lang="en-GB" dirty="0" err="1" smtClean="0"/>
              <a:t>Pokemon</a:t>
            </a:r>
            <a:r>
              <a:rPr lang="en-GB" dirty="0" smtClean="0"/>
              <a:t>	        </a:t>
            </a:r>
            <a:r>
              <a:rPr lang="en-GB" dirty="0" err="1" smtClean="0"/>
              <a:t>Roblox</a:t>
            </a:r>
            <a:r>
              <a:rPr lang="en-GB" dirty="0" smtClean="0"/>
              <a:t>	</a:t>
            </a:r>
            <a:endParaRPr lang="en-GB" dirty="0"/>
          </a:p>
        </p:txBody>
      </p:sp>
      <p:pic>
        <p:nvPicPr>
          <p:cNvPr id="7" name="Picture 6"/>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707458" y="4716891"/>
            <a:ext cx="1638300" cy="857377"/>
          </a:xfrm>
          <a:prstGeom prst="rect">
            <a:avLst/>
          </a:prstGeom>
        </p:spPr>
      </p:pic>
      <p:pic>
        <p:nvPicPr>
          <p:cNvPr id="17" name="Picture 16"/>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550653" y="2671244"/>
            <a:ext cx="1015449" cy="1015449"/>
          </a:xfrm>
          <a:prstGeom prst="rect">
            <a:avLst/>
          </a:prstGeom>
        </p:spPr>
      </p:pic>
    </p:spTree>
    <p:extLst>
      <p:ext uri="{BB962C8B-B14F-4D97-AF65-F5344CB8AC3E}">
        <p14:creationId xmlns:p14="http://schemas.microsoft.com/office/powerpoint/2010/main" val="1362829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8229600" cy="1143000"/>
          </a:xfrm>
        </p:spPr>
        <p:txBody>
          <a:bodyPr/>
          <a:lstStyle/>
          <a:p>
            <a:pPr algn="l"/>
            <a:r>
              <a:rPr lang="en-GB" b="1" dirty="0" smtClean="0">
                <a:solidFill>
                  <a:schemeClr val="bg1"/>
                </a:solidFill>
              </a:rPr>
              <a:t>Growing up online….</a:t>
            </a:r>
            <a:endParaRPr lang="en-GB" b="1" dirty="0">
              <a:solidFill>
                <a:schemeClr val="bg1"/>
              </a:solidFill>
            </a:endParaRPr>
          </a:p>
        </p:txBody>
      </p:sp>
      <p:pic>
        <p:nvPicPr>
          <p:cNvPr id="4" name="Picture 3"/>
          <p:cNvPicPr>
            <a:picLocks noChangeAspect="1"/>
          </p:cNvPicPr>
          <p:nvPr/>
        </p:nvPicPr>
        <p:blipFill>
          <a:blip r:embed="rId3"/>
          <a:stretch>
            <a:fillRect/>
          </a:stretch>
        </p:blipFill>
        <p:spPr>
          <a:xfrm>
            <a:off x="11722" y="5862"/>
            <a:ext cx="9132277" cy="6858000"/>
          </a:xfrm>
          <a:prstGeom prst="rect">
            <a:avLst/>
          </a:prstGeom>
        </p:spPr>
      </p:pic>
    </p:spTree>
    <p:extLst>
      <p:ext uri="{BB962C8B-B14F-4D97-AF65-F5344CB8AC3E}">
        <p14:creationId xmlns:p14="http://schemas.microsoft.com/office/powerpoint/2010/main" val="23636974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8229600" cy="1143000"/>
          </a:xfrm>
        </p:spPr>
        <p:txBody>
          <a:bodyPr/>
          <a:lstStyle/>
          <a:p>
            <a:pPr algn="l"/>
            <a:r>
              <a:rPr lang="en-GB" b="1" dirty="0" smtClean="0">
                <a:solidFill>
                  <a:schemeClr val="bg1"/>
                </a:solidFill>
              </a:rPr>
              <a:t>Growing up online….</a:t>
            </a:r>
            <a:endParaRPr lang="en-GB" b="1" dirty="0">
              <a:solidFill>
                <a:schemeClr val="bg1"/>
              </a:solidFill>
            </a:endParaRPr>
          </a:p>
        </p:txBody>
      </p:sp>
      <p:pic>
        <p:nvPicPr>
          <p:cNvPr id="3" name="Picture 2"/>
          <p:cNvPicPr>
            <a:picLocks noChangeAspect="1"/>
          </p:cNvPicPr>
          <p:nvPr/>
        </p:nvPicPr>
        <p:blipFill>
          <a:blip r:embed="rId3"/>
          <a:stretch>
            <a:fillRect/>
          </a:stretch>
        </p:blipFill>
        <p:spPr>
          <a:xfrm>
            <a:off x="223168" y="1905000"/>
            <a:ext cx="8920832" cy="4695328"/>
          </a:xfrm>
          <a:prstGeom prst="rect">
            <a:avLst/>
          </a:prstGeom>
        </p:spPr>
      </p:pic>
    </p:spTree>
    <p:extLst>
      <p:ext uri="{BB962C8B-B14F-4D97-AF65-F5344CB8AC3E}">
        <p14:creationId xmlns:p14="http://schemas.microsoft.com/office/powerpoint/2010/main" val="193062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8229600" cy="1143000"/>
          </a:xfrm>
        </p:spPr>
        <p:txBody>
          <a:bodyPr/>
          <a:lstStyle/>
          <a:p>
            <a:pPr algn="l"/>
            <a:r>
              <a:rPr lang="en-GB" b="1" i="1" dirty="0" smtClean="0">
                <a:solidFill>
                  <a:schemeClr val="bg1"/>
                </a:solidFill>
              </a:rPr>
              <a:t>Risks they might face....</a:t>
            </a:r>
            <a:endParaRPr lang="en-GB" b="1" i="1" dirty="0">
              <a:solidFill>
                <a:schemeClr val="bg1"/>
              </a:solidFill>
            </a:endParaRPr>
          </a:p>
        </p:txBody>
      </p:sp>
      <p:pic>
        <p:nvPicPr>
          <p:cNvPr id="4" name="Picture 3"/>
          <p:cNvPicPr>
            <a:picLocks noChangeAspect="1"/>
          </p:cNvPicPr>
          <p:nvPr/>
        </p:nvPicPr>
        <p:blipFill>
          <a:blip r:embed="rId3"/>
          <a:stretch>
            <a:fillRect/>
          </a:stretch>
        </p:blipFill>
        <p:spPr>
          <a:xfrm>
            <a:off x="223168" y="2008875"/>
            <a:ext cx="8920832" cy="4849125"/>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Inappropriate content</a:t>
            </a:r>
            <a:endParaRPr lang="en-GB" dirty="0"/>
          </a:p>
        </p:txBody>
      </p:sp>
      <p:pic>
        <p:nvPicPr>
          <p:cNvPr id="4" name="Picture 3"/>
          <p:cNvPicPr>
            <a:picLocks noChangeAspect="1"/>
          </p:cNvPicPr>
          <p:nvPr/>
        </p:nvPicPr>
        <p:blipFill>
          <a:blip r:embed="rId2"/>
          <a:stretch>
            <a:fillRect/>
          </a:stretch>
        </p:blipFill>
        <p:spPr>
          <a:xfrm>
            <a:off x="150640" y="2364287"/>
            <a:ext cx="8993360" cy="3944438"/>
          </a:xfrm>
          <a:prstGeom prst="rect">
            <a:avLst/>
          </a:prstGeom>
        </p:spPr>
      </p:pic>
    </p:spTree>
    <p:extLst>
      <p:ext uri="{BB962C8B-B14F-4D97-AF65-F5344CB8AC3E}">
        <p14:creationId xmlns:p14="http://schemas.microsoft.com/office/powerpoint/2010/main" val="2884635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88306" y="2514600"/>
            <a:ext cx="8086771" cy="3917297"/>
          </a:xfrm>
          <a:prstGeom prst="rect">
            <a:avLst/>
          </a:prstGeom>
        </p:spPr>
      </p:pic>
      <p:sp>
        <p:nvSpPr>
          <p:cNvPr id="2" name="Title 1"/>
          <p:cNvSpPr>
            <a:spLocks noGrp="1"/>
          </p:cNvSpPr>
          <p:nvPr>
            <p:ph type="title"/>
          </p:nvPr>
        </p:nvSpPr>
        <p:spPr>
          <a:xfrm>
            <a:off x="457200" y="1676400"/>
            <a:ext cx="8217877" cy="1219200"/>
          </a:xfrm>
        </p:spPr>
        <p:txBody>
          <a:bodyPr>
            <a:normAutofit fontScale="90000"/>
          </a:bodyPr>
          <a:lstStyle/>
          <a:p>
            <a:r>
              <a:rPr lang="en-GB" dirty="0" smtClean="0"/>
              <a:t>Inappropriate conduct</a:t>
            </a:r>
            <a:br>
              <a:rPr lang="en-GB" dirty="0" smtClean="0"/>
            </a:br>
            <a:r>
              <a:rPr lang="en-GB" dirty="0" smtClean="0"/>
              <a:t>Cyberbullying</a:t>
            </a:r>
            <a:endParaRPr lang="en-GB" dirty="0"/>
          </a:p>
        </p:txBody>
      </p:sp>
    </p:spTree>
    <p:extLst>
      <p:ext uri="{BB962C8B-B14F-4D97-AF65-F5344CB8AC3E}">
        <p14:creationId xmlns:p14="http://schemas.microsoft.com/office/powerpoint/2010/main" val="1347400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981200"/>
            <a:ext cx="8229600" cy="5257800"/>
          </a:xfrm>
        </p:spPr>
        <p:txBody>
          <a:bodyPr>
            <a:normAutofit/>
          </a:bodyPr>
          <a:lstStyle/>
          <a:p>
            <a:r>
              <a:rPr lang="en-GB" sz="2400" i="1" dirty="0" smtClean="0"/>
              <a:t>Offer reassurance and support. Don’t be afraid to ask questions</a:t>
            </a:r>
            <a:endParaRPr lang="en-GB" sz="2400" dirty="0" smtClean="0"/>
          </a:p>
          <a:p>
            <a:r>
              <a:rPr lang="en-GB" sz="2400" i="1" dirty="0" smtClean="0"/>
              <a:t>Tell your child that if they are being bullied to always keep the evidence</a:t>
            </a:r>
            <a:endParaRPr lang="en-GB" sz="2400" dirty="0" smtClean="0"/>
          </a:p>
          <a:p>
            <a:r>
              <a:rPr lang="en-GB" sz="2400" i="1" dirty="0" smtClean="0"/>
              <a:t>Block the bullies</a:t>
            </a:r>
          </a:p>
          <a:p>
            <a:r>
              <a:rPr lang="en-GB" sz="2400" i="1" dirty="0" smtClean="0"/>
              <a:t>Learn how to report and where to go for further support </a:t>
            </a:r>
            <a:endParaRPr lang="en-GB" sz="2400" dirty="0" smtClean="0"/>
          </a:p>
          <a:p>
            <a:pPr>
              <a:buNone/>
            </a:pPr>
            <a:endParaRPr lang="en-GB" dirty="0"/>
          </a:p>
        </p:txBody>
      </p:sp>
      <p:sp>
        <p:nvSpPr>
          <p:cNvPr id="6" name="Rectangle 5"/>
          <p:cNvSpPr/>
          <p:nvPr/>
        </p:nvSpPr>
        <p:spPr>
          <a:xfrm>
            <a:off x="1371600" y="228600"/>
            <a:ext cx="2590800" cy="769441"/>
          </a:xfrm>
          <a:prstGeom prst="rect">
            <a:avLst/>
          </a:prstGeom>
        </p:spPr>
        <p:txBody>
          <a:bodyPr wrap="square">
            <a:spAutoFit/>
          </a:bodyPr>
          <a:lstStyle/>
          <a:p>
            <a:pPr>
              <a:buNone/>
            </a:pPr>
            <a:r>
              <a:rPr lang="en-GB" sz="4400" b="1" i="1" dirty="0" smtClean="0">
                <a:solidFill>
                  <a:schemeClr val="bg1"/>
                </a:solidFill>
              </a:rPr>
              <a:t>Top tips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609600"/>
            <a:ext cx="6044752" cy="586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7495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838200" y="203201"/>
            <a:ext cx="6858000" cy="1046163"/>
          </a:xfrm>
        </p:spPr>
        <p:txBody>
          <a:bodyPr/>
          <a:lstStyle/>
          <a:p>
            <a:r>
              <a:rPr lang="en-US" altLang="en-US" sz="4000" b="1" smtClean="0"/>
              <a:t>Social media Age Restrictions</a:t>
            </a:r>
            <a:endParaRPr lang="en-GB" altLang="en-US" sz="4000" b="1" smtClean="0"/>
          </a:p>
        </p:txBody>
      </p:sp>
      <p:pic>
        <p:nvPicPr>
          <p:cNvPr id="307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90489"/>
            <a:ext cx="144780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Subtitle 2"/>
          <p:cNvSpPr txBox="1">
            <a:spLocks/>
          </p:cNvSpPr>
          <p:nvPr/>
        </p:nvSpPr>
        <p:spPr bwMode="auto">
          <a:xfrm>
            <a:off x="522514" y="1822306"/>
            <a:ext cx="3411141" cy="4899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charset="0"/>
              <a:buChar char="•"/>
              <a:defRPr sz="2800">
                <a:solidFill>
                  <a:schemeClr val="tx1"/>
                </a:solidFill>
                <a:latin typeface="Calibri" pitchFamily="34" charset="0"/>
              </a:defRPr>
            </a:lvl1pPr>
            <a:lvl2pPr>
              <a:lnSpc>
                <a:spcPct val="90000"/>
              </a:lnSpc>
              <a:spcBef>
                <a:spcPts val="500"/>
              </a:spcBef>
              <a:buFont typeface="Arial" charset="0"/>
              <a:buChar char="•"/>
              <a:defRPr sz="2400">
                <a:solidFill>
                  <a:schemeClr val="tx1"/>
                </a:solidFill>
                <a:latin typeface="Calibri" pitchFamily="34" charset="0"/>
              </a:defRPr>
            </a:lvl2pPr>
            <a:lvl3pPr>
              <a:lnSpc>
                <a:spcPct val="90000"/>
              </a:lnSpc>
              <a:spcBef>
                <a:spcPts val="500"/>
              </a:spcBef>
              <a:buFont typeface="Arial" charset="0"/>
              <a:buChar char="•"/>
              <a:defRPr sz="2000">
                <a:solidFill>
                  <a:schemeClr val="tx1"/>
                </a:solidFill>
                <a:latin typeface="Calibri" pitchFamily="34" charset="0"/>
              </a:defRPr>
            </a:lvl3pPr>
            <a:lvl4pPr>
              <a:lnSpc>
                <a:spcPct val="90000"/>
              </a:lnSpc>
              <a:spcBef>
                <a:spcPts val="500"/>
              </a:spcBef>
              <a:buFont typeface="Arial" charset="0"/>
              <a:buChar char="•"/>
              <a:defRPr>
                <a:solidFill>
                  <a:schemeClr val="tx1"/>
                </a:solidFill>
                <a:latin typeface="Calibri" pitchFamily="34" charset="0"/>
              </a:defRPr>
            </a:lvl4pPr>
            <a:lvl5pPr>
              <a:lnSpc>
                <a:spcPct val="90000"/>
              </a:lnSpc>
              <a:spcBef>
                <a:spcPts val="500"/>
              </a:spcBef>
              <a:buFont typeface="Arial" charset="0"/>
              <a:buChar char="•"/>
              <a:defRPr>
                <a:solidFill>
                  <a:schemeClr val="tx1"/>
                </a:solidFill>
                <a:latin typeface="Calibri" pitchFamily="34" charset="0"/>
              </a:defRPr>
            </a:lvl5pPr>
            <a:lvl6pPr fontAlgn="base">
              <a:lnSpc>
                <a:spcPct val="90000"/>
              </a:lnSpc>
              <a:spcBef>
                <a:spcPts val="500"/>
              </a:spcBef>
              <a:spcAft>
                <a:spcPct val="0"/>
              </a:spcAft>
              <a:buFont typeface="Arial" charset="0"/>
              <a:buChar char="•"/>
              <a:defRPr>
                <a:solidFill>
                  <a:schemeClr val="tx1"/>
                </a:solidFill>
                <a:latin typeface="Calibri" pitchFamily="34" charset="0"/>
              </a:defRPr>
            </a:lvl6pPr>
            <a:lvl7pPr fontAlgn="base">
              <a:lnSpc>
                <a:spcPct val="90000"/>
              </a:lnSpc>
              <a:spcBef>
                <a:spcPts val="500"/>
              </a:spcBef>
              <a:spcAft>
                <a:spcPct val="0"/>
              </a:spcAft>
              <a:buFont typeface="Arial" charset="0"/>
              <a:buChar char="•"/>
              <a:defRPr>
                <a:solidFill>
                  <a:schemeClr val="tx1"/>
                </a:solidFill>
                <a:latin typeface="Calibri" pitchFamily="34" charset="0"/>
              </a:defRPr>
            </a:lvl7pPr>
            <a:lvl8pPr fontAlgn="base">
              <a:lnSpc>
                <a:spcPct val="90000"/>
              </a:lnSpc>
              <a:spcBef>
                <a:spcPts val="500"/>
              </a:spcBef>
              <a:spcAft>
                <a:spcPct val="0"/>
              </a:spcAft>
              <a:buFont typeface="Arial" charset="0"/>
              <a:buChar char="•"/>
              <a:defRPr>
                <a:solidFill>
                  <a:schemeClr val="tx1"/>
                </a:solidFill>
                <a:latin typeface="Calibri" pitchFamily="34" charset="0"/>
              </a:defRPr>
            </a:lvl8pPr>
            <a:lvl9pPr fontAlgn="base">
              <a:lnSpc>
                <a:spcPct val="90000"/>
              </a:lnSpc>
              <a:spcBef>
                <a:spcPts val="500"/>
              </a:spcBef>
              <a:spcAft>
                <a:spcPct val="0"/>
              </a:spcAft>
              <a:buFont typeface="Arial" charset="0"/>
              <a:buChar char="•"/>
              <a:defRPr>
                <a:solidFill>
                  <a:schemeClr val="tx1"/>
                </a:solidFill>
                <a:latin typeface="Calibri" pitchFamily="34" charset="0"/>
              </a:defRPr>
            </a:lvl9pPr>
          </a:lstStyle>
          <a:p>
            <a:pPr eaLnBrk="1" hangingPunct="1">
              <a:buFont typeface="Arial" charset="0"/>
              <a:buNone/>
            </a:pPr>
            <a:endParaRPr lang="en-GB" altLang="en-US" sz="2400"/>
          </a:p>
        </p:txBody>
      </p:sp>
      <p:sp>
        <p:nvSpPr>
          <p:cNvPr id="7" name="TextBox 6"/>
          <p:cNvSpPr txBox="1"/>
          <p:nvPr/>
        </p:nvSpPr>
        <p:spPr>
          <a:xfrm>
            <a:off x="454666" y="2009660"/>
            <a:ext cx="2108597" cy="4524315"/>
          </a:xfrm>
          <a:prstGeom prst="rect">
            <a:avLst/>
          </a:prstGeom>
          <a:noFill/>
        </p:spPr>
        <p:txBody>
          <a:bodyPr wrap="square">
            <a:spAutoFit/>
          </a:bodyPr>
          <a:lstStyle/>
          <a:p>
            <a:pPr eaLnBrk="1" fontAlgn="auto" hangingPunct="1">
              <a:spcBef>
                <a:spcPts val="0"/>
              </a:spcBef>
              <a:spcAft>
                <a:spcPts val="0"/>
              </a:spcAft>
              <a:defRPr/>
            </a:pPr>
            <a:r>
              <a:rPr lang="en-US" sz="2400" b="1" dirty="0">
                <a:latin typeface="+mn-lt"/>
              </a:rPr>
              <a:t>From age 13</a:t>
            </a:r>
          </a:p>
          <a:p>
            <a:pPr eaLnBrk="1" fontAlgn="auto" hangingPunct="1">
              <a:spcBef>
                <a:spcPts val="0"/>
              </a:spcBef>
              <a:spcAft>
                <a:spcPts val="0"/>
              </a:spcAft>
              <a:defRPr/>
            </a:pPr>
            <a:endParaRPr lang="en-GB" sz="24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Facebook</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Twitter</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Instagram</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Pinterest</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Google+</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Tumblr</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Reddit</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Snapchat</a:t>
            </a:r>
          </a:p>
          <a:p>
            <a:pPr marL="171450" indent="-171450" eaLnBrk="1" fontAlgn="auto" hangingPunct="1">
              <a:spcBef>
                <a:spcPts val="0"/>
              </a:spcBef>
              <a:spcAft>
                <a:spcPts val="0"/>
              </a:spcAft>
              <a:buFont typeface="Arial" panose="020B0604020202020204" pitchFamily="34" charset="0"/>
              <a:buChar char="•"/>
              <a:defRPr/>
            </a:pPr>
            <a:r>
              <a:rPr lang="en-US" sz="2400" dirty="0" err="1">
                <a:latin typeface="+mn-lt"/>
              </a:rPr>
              <a:t>AskFM</a:t>
            </a:r>
            <a:endParaRPr lang="en-US" sz="24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Steam</a:t>
            </a:r>
            <a:endParaRPr lang="en-GB" sz="2400" dirty="0">
              <a:latin typeface="+mn-lt"/>
            </a:endParaRPr>
          </a:p>
        </p:txBody>
      </p:sp>
      <p:sp>
        <p:nvSpPr>
          <p:cNvPr id="11" name="TextBox 10"/>
          <p:cNvSpPr txBox="1"/>
          <p:nvPr/>
        </p:nvSpPr>
        <p:spPr>
          <a:xfrm>
            <a:off x="2563263" y="2148160"/>
            <a:ext cx="1370392" cy="1323439"/>
          </a:xfrm>
          <a:prstGeom prst="rect">
            <a:avLst/>
          </a:prstGeom>
          <a:noFill/>
        </p:spPr>
        <p:txBody>
          <a:bodyPr wrap="square">
            <a:spAutoFit/>
          </a:bodyPr>
          <a:lstStyle/>
          <a:p>
            <a:pPr eaLnBrk="1" fontAlgn="auto" hangingPunct="1">
              <a:spcBef>
                <a:spcPts val="0"/>
              </a:spcBef>
              <a:spcAft>
                <a:spcPts val="0"/>
              </a:spcAft>
              <a:defRPr/>
            </a:pPr>
            <a:r>
              <a:rPr lang="en-US" sz="2000" b="1" dirty="0">
                <a:latin typeface="+mn-lt"/>
              </a:rPr>
              <a:t>From age 14</a:t>
            </a:r>
          </a:p>
          <a:p>
            <a:pPr eaLnBrk="1" fontAlgn="auto" hangingPunct="1">
              <a:spcBef>
                <a:spcPts val="0"/>
              </a:spcBef>
              <a:spcAft>
                <a:spcPts val="0"/>
              </a:spcAft>
              <a:defRPr/>
            </a:pPr>
            <a:endParaRPr lang="en-GB" sz="20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LinkedIn</a:t>
            </a:r>
            <a:endParaRPr lang="en-GB" sz="2000" dirty="0">
              <a:latin typeface="+mn-lt"/>
            </a:endParaRPr>
          </a:p>
        </p:txBody>
      </p:sp>
      <p:sp>
        <p:nvSpPr>
          <p:cNvPr id="12" name="TextBox 11"/>
          <p:cNvSpPr txBox="1"/>
          <p:nvPr/>
        </p:nvSpPr>
        <p:spPr>
          <a:xfrm>
            <a:off x="4375547" y="2012497"/>
            <a:ext cx="1738312" cy="1015663"/>
          </a:xfrm>
          <a:prstGeom prst="rect">
            <a:avLst/>
          </a:prstGeom>
          <a:noFill/>
        </p:spPr>
        <p:txBody>
          <a:bodyPr wrap="square">
            <a:spAutoFit/>
          </a:bodyPr>
          <a:lstStyle/>
          <a:p>
            <a:pPr eaLnBrk="1" fontAlgn="auto" hangingPunct="1">
              <a:spcBef>
                <a:spcPts val="0"/>
              </a:spcBef>
              <a:spcAft>
                <a:spcPts val="0"/>
              </a:spcAft>
              <a:defRPr/>
            </a:pPr>
            <a:r>
              <a:rPr lang="en-US" sz="2000" b="1" dirty="0">
                <a:latin typeface="+mn-lt"/>
              </a:rPr>
              <a:t>From age 16</a:t>
            </a:r>
          </a:p>
          <a:p>
            <a:pPr eaLnBrk="1" fontAlgn="auto" hangingPunct="1">
              <a:spcBef>
                <a:spcPts val="0"/>
              </a:spcBef>
              <a:spcAft>
                <a:spcPts val="0"/>
              </a:spcAft>
              <a:defRPr/>
            </a:pPr>
            <a:endParaRPr lang="en-GB" sz="20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WhatsApp</a:t>
            </a:r>
            <a:endParaRPr lang="en-GB" sz="2000" dirty="0">
              <a:latin typeface="+mn-lt"/>
            </a:endParaRPr>
          </a:p>
        </p:txBody>
      </p:sp>
      <p:sp>
        <p:nvSpPr>
          <p:cNvPr id="13" name="TextBox 12"/>
          <p:cNvSpPr txBox="1"/>
          <p:nvPr/>
        </p:nvSpPr>
        <p:spPr>
          <a:xfrm>
            <a:off x="4388644" y="3791293"/>
            <a:ext cx="1712118" cy="1631216"/>
          </a:xfrm>
          <a:prstGeom prst="rect">
            <a:avLst/>
          </a:prstGeom>
          <a:noFill/>
        </p:spPr>
        <p:txBody>
          <a:bodyPr wrap="square">
            <a:spAutoFit/>
          </a:bodyPr>
          <a:lstStyle/>
          <a:p>
            <a:pPr eaLnBrk="1" fontAlgn="auto" hangingPunct="1">
              <a:spcBef>
                <a:spcPts val="0"/>
              </a:spcBef>
              <a:spcAft>
                <a:spcPts val="0"/>
              </a:spcAft>
              <a:defRPr/>
            </a:pPr>
            <a:r>
              <a:rPr lang="en-US" sz="2000" b="1" dirty="0">
                <a:latin typeface="+mn-lt"/>
              </a:rPr>
              <a:t>From age 17</a:t>
            </a:r>
          </a:p>
          <a:p>
            <a:pPr eaLnBrk="1" fontAlgn="auto" hangingPunct="1">
              <a:spcBef>
                <a:spcPts val="0"/>
              </a:spcBef>
              <a:spcAft>
                <a:spcPts val="0"/>
              </a:spcAft>
              <a:defRPr/>
            </a:pPr>
            <a:endParaRPr lang="en-GB" sz="20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Vine</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Tinder</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Skype</a:t>
            </a:r>
            <a:endParaRPr lang="en-GB" sz="2000" dirty="0">
              <a:latin typeface="+mn-lt"/>
            </a:endParaRPr>
          </a:p>
        </p:txBody>
      </p:sp>
      <p:sp>
        <p:nvSpPr>
          <p:cNvPr id="14" name="TextBox 13"/>
          <p:cNvSpPr txBox="1"/>
          <p:nvPr/>
        </p:nvSpPr>
        <p:spPr>
          <a:xfrm>
            <a:off x="6796087" y="1600200"/>
            <a:ext cx="1800225" cy="4708981"/>
          </a:xfrm>
          <a:prstGeom prst="rect">
            <a:avLst/>
          </a:prstGeom>
          <a:noFill/>
        </p:spPr>
        <p:txBody>
          <a:bodyPr>
            <a:spAutoFit/>
          </a:bodyPr>
          <a:lstStyle/>
          <a:p>
            <a:pPr eaLnBrk="1" fontAlgn="auto" hangingPunct="1">
              <a:spcBef>
                <a:spcPts val="0"/>
              </a:spcBef>
              <a:spcAft>
                <a:spcPts val="0"/>
              </a:spcAft>
              <a:defRPr/>
            </a:pPr>
            <a:r>
              <a:rPr lang="en-US" sz="2000" b="1" dirty="0">
                <a:latin typeface="+mn-lt"/>
              </a:rPr>
              <a:t>13/18 with Parents Permission</a:t>
            </a:r>
          </a:p>
          <a:p>
            <a:pPr eaLnBrk="1" fontAlgn="auto" hangingPunct="1">
              <a:spcBef>
                <a:spcPts val="0"/>
              </a:spcBef>
              <a:spcAft>
                <a:spcPts val="0"/>
              </a:spcAft>
              <a:defRPr/>
            </a:pPr>
            <a:endParaRPr lang="en-GB" sz="20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YouTube</a:t>
            </a:r>
          </a:p>
          <a:p>
            <a:pPr marL="171450" indent="-171450" eaLnBrk="1" fontAlgn="auto" hangingPunct="1">
              <a:spcBef>
                <a:spcPts val="0"/>
              </a:spcBef>
              <a:spcAft>
                <a:spcPts val="0"/>
              </a:spcAft>
              <a:buFont typeface="Arial" panose="020B0604020202020204" pitchFamily="34" charset="0"/>
              <a:buChar char="•"/>
              <a:defRPr/>
            </a:pPr>
            <a:r>
              <a:rPr lang="en-US" sz="2000" dirty="0" err="1">
                <a:latin typeface="+mn-lt"/>
              </a:rPr>
              <a:t>Keek</a:t>
            </a:r>
            <a:endParaRPr lang="en-US" sz="20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WeChat</a:t>
            </a:r>
          </a:p>
          <a:p>
            <a:pPr marL="171450" indent="-171450" eaLnBrk="1" fontAlgn="auto" hangingPunct="1">
              <a:spcBef>
                <a:spcPts val="0"/>
              </a:spcBef>
              <a:spcAft>
                <a:spcPts val="0"/>
              </a:spcAft>
              <a:buFont typeface="Arial" panose="020B0604020202020204" pitchFamily="34" charset="0"/>
              <a:buChar char="•"/>
              <a:defRPr/>
            </a:pPr>
            <a:r>
              <a:rPr lang="en-US" sz="2000" dirty="0" err="1">
                <a:latin typeface="+mn-lt"/>
              </a:rPr>
              <a:t>Kik</a:t>
            </a:r>
            <a:endParaRPr lang="en-US" sz="20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Foursquare</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Flickr</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EA</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Minecraft</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Moshi Monsters</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Vimeo</a:t>
            </a:r>
          </a:p>
        </p:txBody>
      </p:sp>
    </p:spTree>
    <p:extLst>
      <p:ext uri="{BB962C8B-B14F-4D97-AF65-F5344CB8AC3E}">
        <p14:creationId xmlns:p14="http://schemas.microsoft.com/office/powerpoint/2010/main" val="26883854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Game ratings</a:t>
            </a:r>
            <a:endParaRPr lang="en-GB" dirty="0"/>
          </a:p>
        </p:txBody>
      </p:sp>
      <p:sp>
        <p:nvSpPr>
          <p:cNvPr id="3" name="Content Placeholder 2"/>
          <p:cNvSpPr>
            <a:spLocks noGrp="1"/>
          </p:cNvSpPr>
          <p:nvPr>
            <p:ph idx="1"/>
          </p:nvPr>
        </p:nvSpPr>
        <p:spPr/>
        <p:txBody>
          <a:bodyPr>
            <a:normAutofit lnSpcReduction="10000"/>
          </a:bodyPr>
          <a:lstStyle/>
          <a:p>
            <a:r>
              <a:rPr lang="en-GB" dirty="0" err="1" smtClean="0"/>
              <a:t>Fortnite</a:t>
            </a:r>
            <a:r>
              <a:rPr lang="en-GB" dirty="0" smtClean="0"/>
              <a:t> – 12 years old</a:t>
            </a:r>
          </a:p>
          <a:p>
            <a:r>
              <a:rPr lang="en-GB" dirty="0" err="1" smtClean="0"/>
              <a:t>Roblox</a:t>
            </a:r>
            <a:r>
              <a:rPr lang="en-GB" dirty="0" smtClean="0"/>
              <a:t> – 7+</a:t>
            </a:r>
          </a:p>
          <a:p>
            <a:r>
              <a:rPr lang="en-GB" dirty="0" smtClean="0"/>
              <a:t>Clash of Clans – 13+</a:t>
            </a:r>
          </a:p>
          <a:p>
            <a:r>
              <a:rPr lang="en-GB" dirty="0" smtClean="0"/>
              <a:t>Movie Star Planet – 8+</a:t>
            </a:r>
          </a:p>
          <a:p>
            <a:r>
              <a:rPr lang="en-GB" dirty="0" smtClean="0"/>
              <a:t>Grand Theft Auto – 18+</a:t>
            </a:r>
          </a:p>
          <a:p>
            <a:endParaRPr lang="en-GB" dirty="0"/>
          </a:p>
          <a:p>
            <a:r>
              <a:rPr lang="en-GB" dirty="0">
                <a:hlinkClick r:id="rId2"/>
              </a:rPr>
              <a:t>https://www.net-aware.org.uk</a:t>
            </a:r>
            <a:r>
              <a:rPr lang="en-GB" dirty="0" smtClean="0">
                <a:hlinkClick r:id="rId2"/>
              </a:rPr>
              <a:t>/</a:t>
            </a:r>
            <a:r>
              <a:rPr lang="en-GB" dirty="0" smtClean="0"/>
              <a:t> - reviews apps and games</a:t>
            </a:r>
          </a:p>
          <a:p>
            <a:endParaRPr lang="en-GB" dirty="0"/>
          </a:p>
        </p:txBody>
      </p:sp>
    </p:spTree>
    <p:extLst>
      <p:ext uri="{BB962C8B-B14F-4D97-AF65-F5344CB8AC3E}">
        <p14:creationId xmlns:p14="http://schemas.microsoft.com/office/powerpoint/2010/main" val="10558188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ctrTitle"/>
          </p:nvPr>
        </p:nvSpPr>
        <p:spPr>
          <a:xfrm>
            <a:off x="838200" y="203201"/>
            <a:ext cx="6858000" cy="1046163"/>
          </a:xfrm>
        </p:spPr>
        <p:txBody>
          <a:bodyPr/>
          <a:lstStyle/>
          <a:p>
            <a:r>
              <a:rPr lang="en-US" altLang="en-US" sz="4000" b="1" smtClean="0"/>
              <a:t>IPAD/IPhone Restrictions</a:t>
            </a:r>
            <a:endParaRPr lang="en-GB" altLang="en-US" sz="4000" b="1" smtClean="0"/>
          </a:p>
        </p:txBody>
      </p:sp>
      <p:pic>
        <p:nvPicPr>
          <p:cNvPr id="409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90489"/>
            <a:ext cx="144780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Subtitle 2"/>
          <p:cNvSpPr txBox="1">
            <a:spLocks/>
          </p:cNvSpPr>
          <p:nvPr/>
        </p:nvSpPr>
        <p:spPr bwMode="auto">
          <a:xfrm>
            <a:off x="1257300" y="1958976"/>
            <a:ext cx="2534841"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charset="0"/>
              <a:buChar char="•"/>
              <a:defRPr sz="2800">
                <a:solidFill>
                  <a:schemeClr val="tx1"/>
                </a:solidFill>
                <a:latin typeface="Calibri" pitchFamily="34" charset="0"/>
              </a:defRPr>
            </a:lvl1pPr>
            <a:lvl2pPr>
              <a:lnSpc>
                <a:spcPct val="90000"/>
              </a:lnSpc>
              <a:spcBef>
                <a:spcPts val="500"/>
              </a:spcBef>
              <a:buFont typeface="Arial" charset="0"/>
              <a:buChar char="•"/>
              <a:defRPr sz="2400">
                <a:solidFill>
                  <a:schemeClr val="tx1"/>
                </a:solidFill>
                <a:latin typeface="Calibri" pitchFamily="34" charset="0"/>
              </a:defRPr>
            </a:lvl2pPr>
            <a:lvl3pPr>
              <a:lnSpc>
                <a:spcPct val="90000"/>
              </a:lnSpc>
              <a:spcBef>
                <a:spcPts val="500"/>
              </a:spcBef>
              <a:buFont typeface="Arial" charset="0"/>
              <a:buChar char="•"/>
              <a:defRPr sz="2000">
                <a:solidFill>
                  <a:schemeClr val="tx1"/>
                </a:solidFill>
                <a:latin typeface="Calibri" pitchFamily="34" charset="0"/>
              </a:defRPr>
            </a:lvl3pPr>
            <a:lvl4pPr>
              <a:lnSpc>
                <a:spcPct val="90000"/>
              </a:lnSpc>
              <a:spcBef>
                <a:spcPts val="500"/>
              </a:spcBef>
              <a:buFont typeface="Arial" charset="0"/>
              <a:buChar char="•"/>
              <a:defRPr>
                <a:solidFill>
                  <a:schemeClr val="tx1"/>
                </a:solidFill>
                <a:latin typeface="Calibri" pitchFamily="34" charset="0"/>
              </a:defRPr>
            </a:lvl4pPr>
            <a:lvl5pPr>
              <a:lnSpc>
                <a:spcPct val="90000"/>
              </a:lnSpc>
              <a:spcBef>
                <a:spcPts val="500"/>
              </a:spcBef>
              <a:buFont typeface="Arial" charset="0"/>
              <a:buChar char="•"/>
              <a:defRPr>
                <a:solidFill>
                  <a:schemeClr val="tx1"/>
                </a:solidFill>
                <a:latin typeface="Calibri" pitchFamily="34" charset="0"/>
              </a:defRPr>
            </a:lvl5pPr>
            <a:lvl6pPr fontAlgn="base">
              <a:lnSpc>
                <a:spcPct val="90000"/>
              </a:lnSpc>
              <a:spcBef>
                <a:spcPts val="500"/>
              </a:spcBef>
              <a:spcAft>
                <a:spcPct val="0"/>
              </a:spcAft>
              <a:buFont typeface="Arial" charset="0"/>
              <a:buChar char="•"/>
              <a:defRPr>
                <a:solidFill>
                  <a:schemeClr val="tx1"/>
                </a:solidFill>
                <a:latin typeface="Calibri" pitchFamily="34" charset="0"/>
              </a:defRPr>
            </a:lvl6pPr>
            <a:lvl7pPr fontAlgn="base">
              <a:lnSpc>
                <a:spcPct val="90000"/>
              </a:lnSpc>
              <a:spcBef>
                <a:spcPts val="500"/>
              </a:spcBef>
              <a:spcAft>
                <a:spcPct val="0"/>
              </a:spcAft>
              <a:buFont typeface="Arial" charset="0"/>
              <a:buChar char="•"/>
              <a:defRPr>
                <a:solidFill>
                  <a:schemeClr val="tx1"/>
                </a:solidFill>
                <a:latin typeface="Calibri" pitchFamily="34" charset="0"/>
              </a:defRPr>
            </a:lvl7pPr>
            <a:lvl8pPr fontAlgn="base">
              <a:lnSpc>
                <a:spcPct val="90000"/>
              </a:lnSpc>
              <a:spcBef>
                <a:spcPts val="500"/>
              </a:spcBef>
              <a:spcAft>
                <a:spcPct val="0"/>
              </a:spcAft>
              <a:buFont typeface="Arial" charset="0"/>
              <a:buChar char="•"/>
              <a:defRPr>
                <a:solidFill>
                  <a:schemeClr val="tx1"/>
                </a:solidFill>
                <a:latin typeface="Calibri" pitchFamily="34" charset="0"/>
              </a:defRPr>
            </a:lvl8pPr>
            <a:lvl9pPr fontAlgn="base">
              <a:lnSpc>
                <a:spcPct val="90000"/>
              </a:lnSpc>
              <a:spcBef>
                <a:spcPts val="500"/>
              </a:spcBef>
              <a:spcAft>
                <a:spcPct val="0"/>
              </a:spcAft>
              <a:buFont typeface="Arial" charset="0"/>
              <a:buChar char="•"/>
              <a:defRPr>
                <a:solidFill>
                  <a:schemeClr val="tx1"/>
                </a:solidFill>
                <a:latin typeface="Calibri" pitchFamily="34" charset="0"/>
              </a:defRPr>
            </a:lvl9pPr>
          </a:lstStyle>
          <a:p>
            <a:pPr eaLnBrk="1" hangingPunct="1">
              <a:buFont typeface="Arial" charset="0"/>
              <a:buNone/>
            </a:pPr>
            <a:endParaRPr lang="en-GB" altLang="en-US" sz="2400"/>
          </a:p>
        </p:txBody>
      </p:sp>
      <p:sp>
        <p:nvSpPr>
          <p:cNvPr id="7" name="TextBox 6"/>
          <p:cNvSpPr txBox="1"/>
          <p:nvPr/>
        </p:nvSpPr>
        <p:spPr>
          <a:xfrm>
            <a:off x="620316" y="975599"/>
            <a:ext cx="2431256" cy="4801314"/>
          </a:xfrm>
          <a:prstGeom prst="rect">
            <a:avLst/>
          </a:prstGeom>
          <a:noFill/>
        </p:spPr>
        <p:txBody>
          <a:bodyPr>
            <a:spAutoFit/>
          </a:bodyPr>
          <a:lstStyle/>
          <a:p>
            <a:pPr eaLnBrk="1" fontAlgn="auto" hangingPunct="1">
              <a:spcBef>
                <a:spcPts val="0"/>
              </a:spcBef>
              <a:spcAft>
                <a:spcPts val="0"/>
              </a:spcAft>
              <a:defRPr/>
            </a:pPr>
            <a:r>
              <a:rPr lang="en-GB" b="1" dirty="0">
                <a:latin typeface="+mn-lt"/>
              </a:rPr>
              <a:t>Apps and features</a:t>
            </a:r>
          </a:p>
          <a:p>
            <a:pPr eaLnBrk="1" fontAlgn="auto" hangingPunct="1">
              <a:spcBef>
                <a:spcPts val="0"/>
              </a:spcBef>
              <a:spcAft>
                <a:spcPts val="0"/>
              </a:spcAft>
              <a:defRPr/>
            </a:pPr>
            <a:endParaRPr lang="en-GB"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Safari (Internet browser)</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Camera (also disables FaceTime)</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Siri &amp; Dictation</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FaceTime*</a:t>
            </a:r>
          </a:p>
          <a:p>
            <a:pPr marL="171450" indent="-171450" eaLnBrk="1" fontAlgn="auto" hangingPunct="1">
              <a:spcBef>
                <a:spcPts val="0"/>
              </a:spcBef>
              <a:spcAft>
                <a:spcPts val="0"/>
              </a:spcAft>
              <a:buFont typeface="Arial" panose="020B0604020202020204" pitchFamily="34" charset="0"/>
              <a:buChar char="•"/>
              <a:defRPr/>
            </a:pPr>
            <a:r>
              <a:rPr lang="en-GB" dirty="0" err="1">
                <a:latin typeface="+mn-lt"/>
              </a:rPr>
              <a:t>AirDrop</a:t>
            </a:r>
            <a:endParaRPr lang="en-GB"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iTunes Store</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Podcasts</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News</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Installing apps</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Deleting apps</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In-App Purchases</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Multiplayer Games</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Adding Friends</a:t>
            </a:r>
          </a:p>
        </p:txBody>
      </p:sp>
      <p:sp>
        <p:nvSpPr>
          <p:cNvPr id="8" name="TextBox 7"/>
          <p:cNvSpPr txBox="1"/>
          <p:nvPr/>
        </p:nvSpPr>
        <p:spPr>
          <a:xfrm>
            <a:off x="3385580" y="710323"/>
            <a:ext cx="2431256" cy="5078313"/>
          </a:xfrm>
          <a:prstGeom prst="rect">
            <a:avLst/>
          </a:prstGeom>
          <a:noFill/>
        </p:spPr>
        <p:txBody>
          <a:bodyPr>
            <a:spAutoFit/>
          </a:bodyPr>
          <a:lstStyle/>
          <a:p>
            <a:pPr eaLnBrk="1" fontAlgn="auto" hangingPunct="1">
              <a:spcBef>
                <a:spcPts val="0"/>
              </a:spcBef>
              <a:spcAft>
                <a:spcPts val="0"/>
              </a:spcAft>
              <a:defRPr/>
            </a:pPr>
            <a:r>
              <a:rPr lang="en-US" b="1" dirty="0">
                <a:latin typeface="+mn-lt"/>
              </a:rPr>
              <a:t>Types of content</a:t>
            </a:r>
          </a:p>
          <a:p>
            <a:pPr eaLnBrk="1" fontAlgn="auto" hangingPunct="1">
              <a:spcBef>
                <a:spcPts val="0"/>
              </a:spcBef>
              <a:spcAft>
                <a:spcPts val="0"/>
              </a:spcAft>
              <a:defRPr/>
            </a:pPr>
            <a:endParaRPr lang="en-GB"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Ratings For (select the country or region in the ratings section to automatically apply the appropriate content ratings for that region)</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Music, Podcasts &amp; News</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Movies</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TV shows</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Books</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Apps</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Siri</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Websites</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Password Settings</a:t>
            </a:r>
            <a:endParaRPr lang="en-GB" dirty="0">
              <a:latin typeface="+mn-lt"/>
            </a:endParaRPr>
          </a:p>
        </p:txBody>
      </p:sp>
      <p:sp>
        <p:nvSpPr>
          <p:cNvPr id="9" name="TextBox 8"/>
          <p:cNvSpPr txBox="1"/>
          <p:nvPr/>
        </p:nvSpPr>
        <p:spPr>
          <a:xfrm>
            <a:off x="6712744" y="2191340"/>
            <a:ext cx="2431256" cy="3293209"/>
          </a:xfrm>
          <a:prstGeom prst="rect">
            <a:avLst/>
          </a:prstGeom>
          <a:noFill/>
        </p:spPr>
        <p:txBody>
          <a:bodyPr>
            <a:spAutoFit/>
          </a:bodyPr>
          <a:lstStyle/>
          <a:p>
            <a:pPr eaLnBrk="1" fontAlgn="auto" hangingPunct="1">
              <a:spcBef>
                <a:spcPts val="0"/>
              </a:spcBef>
              <a:spcAft>
                <a:spcPts val="0"/>
              </a:spcAft>
              <a:defRPr/>
            </a:pPr>
            <a:r>
              <a:rPr lang="en-US" sz="1600" b="1" dirty="0">
                <a:latin typeface="+mn-lt"/>
              </a:rPr>
              <a:t>Privacy settings</a:t>
            </a:r>
          </a:p>
          <a:p>
            <a:pPr eaLnBrk="1" fontAlgn="auto" hangingPunct="1">
              <a:spcBef>
                <a:spcPts val="0"/>
              </a:spcBef>
              <a:spcAft>
                <a:spcPts val="0"/>
              </a:spcAft>
              <a:defRPr/>
            </a:pPr>
            <a:endParaRPr lang="en-GB" sz="16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Location Services</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Contacts</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Calendars</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Photos</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Share My Location</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Bluetooth sharing</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Microphone</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Speech Recognition</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Twitter</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Facebook</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Advertising</a:t>
            </a:r>
          </a:p>
        </p:txBody>
      </p:sp>
      <p:sp>
        <p:nvSpPr>
          <p:cNvPr id="4104" name="TextBox 9"/>
          <p:cNvSpPr txBox="1">
            <a:spLocks noChangeArrowheads="1"/>
          </p:cNvSpPr>
          <p:nvPr/>
        </p:nvSpPr>
        <p:spPr bwMode="auto">
          <a:xfrm>
            <a:off x="625078" y="5776913"/>
            <a:ext cx="779502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r>
              <a:rPr lang="en-US" altLang="en-US" sz="1400" dirty="0"/>
              <a:t>When you have Restrictions on, you might not see certain apps, features, or services. If you're missing an app or feature, or can't use a certain service, try turning Restrictions off.</a:t>
            </a:r>
          </a:p>
          <a:p>
            <a:pPr algn="ctr" eaLnBrk="1" hangingPunct="1"/>
            <a:r>
              <a:rPr lang="en-US" altLang="en-US" sz="1400" u="sng" dirty="0"/>
              <a:t>If you lose or forget your Restrictions passcode, you need to erase your device, then set it up as a new device to remove the Restrictions passcode.</a:t>
            </a:r>
          </a:p>
        </p:txBody>
      </p:sp>
    </p:spTree>
    <p:extLst>
      <p:ext uri="{BB962C8B-B14F-4D97-AF65-F5344CB8AC3E}">
        <p14:creationId xmlns:p14="http://schemas.microsoft.com/office/powerpoint/2010/main" val="8701242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838200" y="203201"/>
            <a:ext cx="6858000" cy="1046163"/>
          </a:xfrm>
        </p:spPr>
        <p:txBody>
          <a:bodyPr/>
          <a:lstStyle/>
          <a:p>
            <a:r>
              <a:rPr lang="en-US" altLang="en-US" sz="4000" b="1" smtClean="0"/>
              <a:t>IPAD/IPhone Restrictions</a:t>
            </a:r>
            <a:endParaRPr lang="en-GB" altLang="en-US" sz="4000" b="1" smtClean="0"/>
          </a:p>
        </p:txBody>
      </p:sp>
      <p:pic>
        <p:nvPicPr>
          <p:cNvPr id="512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90489"/>
            <a:ext cx="144780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Subtitle 2"/>
          <p:cNvSpPr txBox="1">
            <a:spLocks/>
          </p:cNvSpPr>
          <p:nvPr/>
        </p:nvSpPr>
        <p:spPr bwMode="auto">
          <a:xfrm>
            <a:off x="1252538" y="1958976"/>
            <a:ext cx="2534841"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charset="0"/>
              <a:buChar char="•"/>
              <a:defRPr sz="2800">
                <a:solidFill>
                  <a:schemeClr val="tx1"/>
                </a:solidFill>
                <a:latin typeface="Calibri" pitchFamily="34" charset="0"/>
              </a:defRPr>
            </a:lvl1pPr>
            <a:lvl2pPr>
              <a:lnSpc>
                <a:spcPct val="90000"/>
              </a:lnSpc>
              <a:spcBef>
                <a:spcPts val="500"/>
              </a:spcBef>
              <a:buFont typeface="Arial" charset="0"/>
              <a:buChar char="•"/>
              <a:defRPr sz="2400">
                <a:solidFill>
                  <a:schemeClr val="tx1"/>
                </a:solidFill>
                <a:latin typeface="Calibri" pitchFamily="34" charset="0"/>
              </a:defRPr>
            </a:lvl2pPr>
            <a:lvl3pPr>
              <a:lnSpc>
                <a:spcPct val="90000"/>
              </a:lnSpc>
              <a:spcBef>
                <a:spcPts val="500"/>
              </a:spcBef>
              <a:buFont typeface="Arial" charset="0"/>
              <a:buChar char="•"/>
              <a:defRPr sz="2000">
                <a:solidFill>
                  <a:schemeClr val="tx1"/>
                </a:solidFill>
                <a:latin typeface="Calibri" pitchFamily="34" charset="0"/>
              </a:defRPr>
            </a:lvl3pPr>
            <a:lvl4pPr>
              <a:lnSpc>
                <a:spcPct val="90000"/>
              </a:lnSpc>
              <a:spcBef>
                <a:spcPts val="500"/>
              </a:spcBef>
              <a:buFont typeface="Arial" charset="0"/>
              <a:buChar char="•"/>
              <a:defRPr>
                <a:solidFill>
                  <a:schemeClr val="tx1"/>
                </a:solidFill>
                <a:latin typeface="Calibri" pitchFamily="34" charset="0"/>
              </a:defRPr>
            </a:lvl4pPr>
            <a:lvl5pPr>
              <a:lnSpc>
                <a:spcPct val="90000"/>
              </a:lnSpc>
              <a:spcBef>
                <a:spcPts val="500"/>
              </a:spcBef>
              <a:buFont typeface="Arial" charset="0"/>
              <a:buChar char="•"/>
              <a:defRPr>
                <a:solidFill>
                  <a:schemeClr val="tx1"/>
                </a:solidFill>
                <a:latin typeface="Calibri" pitchFamily="34" charset="0"/>
              </a:defRPr>
            </a:lvl5pPr>
            <a:lvl6pPr fontAlgn="base">
              <a:lnSpc>
                <a:spcPct val="90000"/>
              </a:lnSpc>
              <a:spcBef>
                <a:spcPts val="500"/>
              </a:spcBef>
              <a:spcAft>
                <a:spcPct val="0"/>
              </a:spcAft>
              <a:buFont typeface="Arial" charset="0"/>
              <a:buChar char="•"/>
              <a:defRPr>
                <a:solidFill>
                  <a:schemeClr val="tx1"/>
                </a:solidFill>
                <a:latin typeface="Calibri" pitchFamily="34" charset="0"/>
              </a:defRPr>
            </a:lvl6pPr>
            <a:lvl7pPr fontAlgn="base">
              <a:lnSpc>
                <a:spcPct val="90000"/>
              </a:lnSpc>
              <a:spcBef>
                <a:spcPts val="500"/>
              </a:spcBef>
              <a:spcAft>
                <a:spcPct val="0"/>
              </a:spcAft>
              <a:buFont typeface="Arial" charset="0"/>
              <a:buChar char="•"/>
              <a:defRPr>
                <a:solidFill>
                  <a:schemeClr val="tx1"/>
                </a:solidFill>
                <a:latin typeface="Calibri" pitchFamily="34" charset="0"/>
              </a:defRPr>
            </a:lvl7pPr>
            <a:lvl8pPr fontAlgn="base">
              <a:lnSpc>
                <a:spcPct val="90000"/>
              </a:lnSpc>
              <a:spcBef>
                <a:spcPts val="500"/>
              </a:spcBef>
              <a:spcAft>
                <a:spcPct val="0"/>
              </a:spcAft>
              <a:buFont typeface="Arial" charset="0"/>
              <a:buChar char="•"/>
              <a:defRPr>
                <a:solidFill>
                  <a:schemeClr val="tx1"/>
                </a:solidFill>
                <a:latin typeface="Calibri" pitchFamily="34" charset="0"/>
              </a:defRPr>
            </a:lvl8pPr>
            <a:lvl9pPr fontAlgn="base">
              <a:lnSpc>
                <a:spcPct val="90000"/>
              </a:lnSpc>
              <a:spcBef>
                <a:spcPts val="500"/>
              </a:spcBef>
              <a:spcAft>
                <a:spcPct val="0"/>
              </a:spcAft>
              <a:buFont typeface="Arial" charset="0"/>
              <a:buChar char="•"/>
              <a:defRPr>
                <a:solidFill>
                  <a:schemeClr val="tx1"/>
                </a:solidFill>
                <a:latin typeface="Calibri" pitchFamily="34" charset="0"/>
              </a:defRPr>
            </a:lvl9pPr>
          </a:lstStyle>
          <a:p>
            <a:pPr eaLnBrk="1" hangingPunct="1">
              <a:buFont typeface="Arial" charset="0"/>
              <a:buNone/>
            </a:pPr>
            <a:endParaRPr lang="en-GB" altLang="en-US" sz="2400"/>
          </a:p>
        </p:txBody>
      </p:sp>
      <p:sp>
        <p:nvSpPr>
          <p:cNvPr id="5125" name="TextBox 9"/>
          <p:cNvSpPr txBox="1">
            <a:spLocks noChangeArrowheads="1"/>
          </p:cNvSpPr>
          <p:nvPr/>
        </p:nvSpPr>
        <p:spPr bwMode="auto">
          <a:xfrm>
            <a:off x="1023938" y="1858964"/>
            <a:ext cx="24288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r>
              <a:rPr lang="en-US" altLang="en-US" sz="1600" dirty="0"/>
              <a:t>1. Tap Settings &gt; General &gt; Restrictions</a:t>
            </a:r>
            <a:endParaRPr lang="en-US" altLang="en-US" sz="1600" u="sng" dirty="0"/>
          </a:p>
        </p:txBody>
      </p:sp>
      <p:pic>
        <p:nvPicPr>
          <p:cNvPr id="5126"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37001" y="2349877"/>
            <a:ext cx="1957388" cy="4401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1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27998" y="2454275"/>
            <a:ext cx="1853802" cy="4297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8" name="TextBox 13"/>
          <p:cNvSpPr txBox="1">
            <a:spLocks noChangeArrowheads="1"/>
          </p:cNvSpPr>
          <p:nvPr/>
        </p:nvSpPr>
        <p:spPr bwMode="auto">
          <a:xfrm>
            <a:off x="4118373" y="1858963"/>
            <a:ext cx="295394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r>
              <a:rPr lang="en-US" altLang="en-US" sz="1400" dirty="0"/>
              <a:t>2. Scroll down and tap Restrictions, then Enable Restrictions</a:t>
            </a:r>
          </a:p>
          <a:p>
            <a:pPr algn="ctr" eaLnBrk="1" hangingPunct="1"/>
            <a:r>
              <a:rPr lang="en-US" altLang="en-US" sz="1400" dirty="0"/>
              <a:t>3. Create a Restrictions passcode</a:t>
            </a:r>
          </a:p>
        </p:txBody>
      </p:sp>
    </p:spTree>
    <p:extLst>
      <p:ext uri="{BB962C8B-B14F-4D97-AF65-F5344CB8AC3E}">
        <p14:creationId xmlns:p14="http://schemas.microsoft.com/office/powerpoint/2010/main" val="1816164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838200" y="249237"/>
            <a:ext cx="6858000" cy="1046163"/>
          </a:xfrm>
        </p:spPr>
        <p:txBody>
          <a:bodyPr/>
          <a:lstStyle/>
          <a:p>
            <a:r>
              <a:rPr lang="en-US" altLang="en-US" sz="4000" b="1" dirty="0" smtClean="0"/>
              <a:t>Age Based Restrictions</a:t>
            </a:r>
            <a:endParaRPr lang="en-GB" altLang="en-US" sz="4000" b="1" dirty="0" smtClean="0"/>
          </a:p>
        </p:txBody>
      </p:sp>
      <p:pic>
        <p:nvPicPr>
          <p:cNvPr id="614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228600"/>
            <a:ext cx="144780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Subtitle 2"/>
          <p:cNvSpPr txBox="1">
            <a:spLocks/>
          </p:cNvSpPr>
          <p:nvPr/>
        </p:nvSpPr>
        <p:spPr bwMode="auto">
          <a:xfrm>
            <a:off x="1252538" y="1639887"/>
            <a:ext cx="2534841"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charset="0"/>
              <a:buChar char="•"/>
              <a:defRPr sz="2800">
                <a:solidFill>
                  <a:schemeClr val="tx1"/>
                </a:solidFill>
                <a:latin typeface="Calibri" pitchFamily="34" charset="0"/>
              </a:defRPr>
            </a:lvl1pPr>
            <a:lvl2pPr>
              <a:lnSpc>
                <a:spcPct val="90000"/>
              </a:lnSpc>
              <a:spcBef>
                <a:spcPts val="500"/>
              </a:spcBef>
              <a:buFont typeface="Arial" charset="0"/>
              <a:buChar char="•"/>
              <a:defRPr sz="2400">
                <a:solidFill>
                  <a:schemeClr val="tx1"/>
                </a:solidFill>
                <a:latin typeface="Calibri" pitchFamily="34" charset="0"/>
              </a:defRPr>
            </a:lvl2pPr>
            <a:lvl3pPr>
              <a:lnSpc>
                <a:spcPct val="90000"/>
              </a:lnSpc>
              <a:spcBef>
                <a:spcPts val="500"/>
              </a:spcBef>
              <a:buFont typeface="Arial" charset="0"/>
              <a:buChar char="•"/>
              <a:defRPr sz="2000">
                <a:solidFill>
                  <a:schemeClr val="tx1"/>
                </a:solidFill>
                <a:latin typeface="Calibri" pitchFamily="34" charset="0"/>
              </a:defRPr>
            </a:lvl3pPr>
            <a:lvl4pPr>
              <a:lnSpc>
                <a:spcPct val="90000"/>
              </a:lnSpc>
              <a:spcBef>
                <a:spcPts val="500"/>
              </a:spcBef>
              <a:buFont typeface="Arial" charset="0"/>
              <a:buChar char="•"/>
              <a:defRPr>
                <a:solidFill>
                  <a:schemeClr val="tx1"/>
                </a:solidFill>
                <a:latin typeface="Calibri" pitchFamily="34" charset="0"/>
              </a:defRPr>
            </a:lvl4pPr>
            <a:lvl5pPr>
              <a:lnSpc>
                <a:spcPct val="90000"/>
              </a:lnSpc>
              <a:spcBef>
                <a:spcPts val="500"/>
              </a:spcBef>
              <a:buFont typeface="Arial" charset="0"/>
              <a:buChar char="•"/>
              <a:defRPr>
                <a:solidFill>
                  <a:schemeClr val="tx1"/>
                </a:solidFill>
                <a:latin typeface="Calibri" pitchFamily="34" charset="0"/>
              </a:defRPr>
            </a:lvl5pPr>
            <a:lvl6pPr fontAlgn="base">
              <a:lnSpc>
                <a:spcPct val="90000"/>
              </a:lnSpc>
              <a:spcBef>
                <a:spcPts val="500"/>
              </a:spcBef>
              <a:spcAft>
                <a:spcPct val="0"/>
              </a:spcAft>
              <a:buFont typeface="Arial" charset="0"/>
              <a:buChar char="•"/>
              <a:defRPr>
                <a:solidFill>
                  <a:schemeClr val="tx1"/>
                </a:solidFill>
                <a:latin typeface="Calibri" pitchFamily="34" charset="0"/>
              </a:defRPr>
            </a:lvl6pPr>
            <a:lvl7pPr fontAlgn="base">
              <a:lnSpc>
                <a:spcPct val="90000"/>
              </a:lnSpc>
              <a:spcBef>
                <a:spcPts val="500"/>
              </a:spcBef>
              <a:spcAft>
                <a:spcPct val="0"/>
              </a:spcAft>
              <a:buFont typeface="Arial" charset="0"/>
              <a:buChar char="•"/>
              <a:defRPr>
                <a:solidFill>
                  <a:schemeClr val="tx1"/>
                </a:solidFill>
                <a:latin typeface="Calibri" pitchFamily="34" charset="0"/>
              </a:defRPr>
            </a:lvl7pPr>
            <a:lvl8pPr fontAlgn="base">
              <a:lnSpc>
                <a:spcPct val="90000"/>
              </a:lnSpc>
              <a:spcBef>
                <a:spcPts val="500"/>
              </a:spcBef>
              <a:spcAft>
                <a:spcPct val="0"/>
              </a:spcAft>
              <a:buFont typeface="Arial" charset="0"/>
              <a:buChar char="•"/>
              <a:defRPr>
                <a:solidFill>
                  <a:schemeClr val="tx1"/>
                </a:solidFill>
                <a:latin typeface="Calibri" pitchFamily="34" charset="0"/>
              </a:defRPr>
            </a:lvl8pPr>
            <a:lvl9pPr fontAlgn="base">
              <a:lnSpc>
                <a:spcPct val="90000"/>
              </a:lnSpc>
              <a:spcBef>
                <a:spcPts val="500"/>
              </a:spcBef>
              <a:spcAft>
                <a:spcPct val="0"/>
              </a:spcAft>
              <a:buFont typeface="Arial" charset="0"/>
              <a:buChar char="•"/>
              <a:defRPr>
                <a:solidFill>
                  <a:schemeClr val="tx1"/>
                </a:solidFill>
                <a:latin typeface="Calibri" pitchFamily="34" charset="0"/>
              </a:defRPr>
            </a:lvl9pPr>
          </a:lstStyle>
          <a:p>
            <a:pPr eaLnBrk="1" hangingPunct="1">
              <a:buFont typeface="Arial" charset="0"/>
              <a:buNone/>
            </a:pPr>
            <a:endParaRPr lang="en-GB" altLang="en-US" sz="2400"/>
          </a:p>
        </p:txBody>
      </p:sp>
      <p:sp>
        <p:nvSpPr>
          <p:cNvPr id="6149" name="TextBox 9"/>
          <p:cNvSpPr txBox="1">
            <a:spLocks noChangeArrowheads="1"/>
          </p:cNvSpPr>
          <p:nvPr/>
        </p:nvSpPr>
        <p:spPr bwMode="auto">
          <a:xfrm>
            <a:off x="1023938" y="1539875"/>
            <a:ext cx="24288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r>
              <a:rPr lang="en-US" altLang="en-US" sz="1400" dirty="0"/>
              <a:t>4. Restrictions &gt; Apps/music/movies </a:t>
            </a:r>
            <a:endParaRPr lang="en-US" altLang="en-US" sz="1400" u="sng" dirty="0"/>
          </a:p>
        </p:txBody>
      </p:sp>
      <p:sp>
        <p:nvSpPr>
          <p:cNvPr id="6150" name="TextBox 13"/>
          <p:cNvSpPr txBox="1">
            <a:spLocks noChangeArrowheads="1"/>
          </p:cNvSpPr>
          <p:nvPr/>
        </p:nvSpPr>
        <p:spPr bwMode="auto">
          <a:xfrm>
            <a:off x="4743450" y="1324431"/>
            <a:ext cx="295275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r>
              <a:rPr lang="en-US" altLang="en-US" sz="1400" dirty="0"/>
              <a:t>5. Select the age band appropriate for your child. Applying a ‘tick’ to that age will allow access.</a:t>
            </a:r>
          </a:p>
        </p:txBody>
      </p:sp>
      <p:pic>
        <p:nvPicPr>
          <p:cNvPr id="6151"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3938" y="2125072"/>
            <a:ext cx="2040731" cy="4781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78028" y="2127249"/>
            <a:ext cx="2301478" cy="470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84723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p:nvPr>
        </p:nvSpPr>
        <p:spPr>
          <a:xfrm>
            <a:off x="1739504" y="531813"/>
            <a:ext cx="5893594" cy="1047750"/>
          </a:xfrm>
        </p:spPr>
        <p:txBody>
          <a:bodyPr>
            <a:normAutofit fontScale="90000"/>
          </a:bodyPr>
          <a:lstStyle/>
          <a:p>
            <a:r>
              <a:rPr lang="en-US" altLang="en-US" sz="4000" b="1" smtClean="0"/>
              <a:t>limit access on your home wireless setup</a:t>
            </a:r>
            <a:endParaRPr lang="en-GB" altLang="en-US" sz="4000" b="1" smtClean="0"/>
          </a:p>
        </p:txBody>
      </p:sp>
      <p:pic>
        <p:nvPicPr>
          <p:cNvPr id="717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90489"/>
            <a:ext cx="144780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6"/>
          <p:cNvSpPr txBox="1">
            <a:spLocks noChangeArrowheads="1"/>
          </p:cNvSpPr>
          <p:nvPr/>
        </p:nvSpPr>
        <p:spPr bwMode="auto">
          <a:xfrm>
            <a:off x="789385" y="2500314"/>
            <a:ext cx="7793831" cy="4293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r>
              <a:rPr lang="en-US" altLang="en-US" sz="2000" dirty="0"/>
              <a:t>Depending on your home router you can create a separate SSID (The name of your wireless connection) so that you have an grownup unrestricted version, or a child based locked down version. For example:</a:t>
            </a:r>
          </a:p>
          <a:p>
            <a:pPr algn="ctr" eaLnBrk="1" hangingPunct="1"/>
            <a:endParaRPr lang="en-US" altLang="en-US" sz="2000" dirty="0"/>
          </a:p>
          <a:p>
            <a:pPr algn="ctr" eaLnBrk="1" hangingPunct="1"/>
            <a:r>
              <a:rPr lang="en-US" altLang="en-US" sz="2000" dirty="0"/>
              <a:t>Wireless Name for Adult connection: </a:t>
            </a:r>
            <a:r>
              <a:rPr lang="en-US" altLang="en-US" sz="2000" dirty="0" err="1"/>
              <a:t>Mywireless</a:t>
            </a:r>
            <a:r>
              <a:rPr lang="en-US" altLang="en-US" sz="2000" dirty="0"/>
              <a:t> (Apply a password that’s the kids do not know)</a:t>
            </a:r>
          </a:p>
          <a:p>
            <a:pPr algn="ctr" eaLnBrk="1" hangingPunct="1"/>
            <a:r>
              <a:rPr lang="en-US" altLang="en-US" sz="2000" dirty="0"/>
              <a:t>Wireless Name for Child connection: </a:t>
            </a:r>
            <a:r>
              <a:rPr lang="en-US" altLang="en-US" sz="2000" dirty="0" err="1"/>
              <a:t>Mywireless</a:t>
            </a:r>
            <a:r>
              <a:rPr lang="en-US" altLang="en-US" sz="2000" dirty="0"/>
              <a:t> Kids (Apply a password that the kids remember)</a:t>
            </a:r>
          </a:p>
          <a:p>
            <a:pPr eaLnBrk="1" hangingPunct="1"/>
            <a:endParaRPr lang="en-US" altLang="en-US" sz="2000" dirty="0"/>
          </a:p>
          <a:p>
            <a:pPr eaLnBrk="1" hangingPunct="1"/>
            <a:r>
              <a:rPr lang="en-US" altLang="en-US" sz="2000" dirty="0"/>
              <a:t>You can then apply restriction on your home router on the kids version so that should they try and access the internet, access to explicit websites will be blocked</a:t>
            </a:r>
          </a:p>
          <a:p>
            <a:pPr algn="ctr" eaLnBrk="1" hangingPunct="1"/>
            <a:endParaRPr lang="en-US" altLang="en-US" sz="1100" dirty="0"/>
          </a:p>
          <a:p>
            <a:pPr algn="ctr" eaLnBrk="1" hangingPunct="1"/>
            <a:endParaRPr lang="en-US" altLang="en-US" sz="1100" u="sng" dirty="0"/>
          </a:p>
          <a:p>
            <a:pPr algn="ctr" eaLnBrk="1" hangingPunct="1"/>
            <a:endParaRPr lang="en-US" altLang="en-US" sz="1100" u="sng" dirty="0"/>
          </a:p>
        </p:txBody>
      </p:sp>
    </p:spTree>
    <p:extLst>
      <p:ext uri="{BB962C8B-B14F-4D97-AF65-F5344CB8AC3E}">
        <p14:creationId xmlns:p14="http://schemas.microsoft.com/office/powerpoint/2010/main" val="37820033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2743200"/>
            <a:ext cx="2160240" cy="1828800"/>
          </a:xfrm>
          <a:prstGeom prst="rect">
            <a:avLst/>
          </a:prstGeom>
          <a:solidFill>
            <a:srgbClr val="00B0F0"/>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4"/>
          <p:cNvPicPr>
            <a:picLocks noChangeAspect="1" noChangeArrowheads="1"/>
          </p:cNvPicPr>
          <p:nvPr/>
        </p:nvPicPr>
        <p:blipFill>
          <a:blip r:embed="rId3" cstate="email"/>
          <a:srcRect/>
          <a:stretch>
            <a:fillRect/>
          </a:stretch>
        </p:blipFill>
        <p:spPr bwMode="auto">
          <a:xfrm>
            <a:off x="435100" y="2915411"/>
            <a:ext cx="1741869" cy="1430733"/>
          </a:xfrm>
          <a:prstGeom prst="rect">
            <a:avLst/>
          </a:prstGeom>
          <a:noFill/>
          <a:ln w="9525">
            <a:noFill/>
            <a:miter lim="800000"/>
            <a:headEnd/>
            <a:tailEnd/>
          </a:ln>
          <a:effectLst/>
        </p:spPr>
      </p:pic>
      <p:sp>
        <p:nvSpPr>
          <p:cNvPr id="14" name="TextBox 13"/>
          <p:cNvSpPr txBox="1"/>
          <p:nvPr/>
        </p:nvSpPr>
        <p:spPr>
          <a:xfrm>
            <a:off x="533400" y="2286000"/>
            <a:ext cx="1735113" cy="523220"/>
          </a:xfrm>
          <a:prstGeom prst="rect">
            <a:avLst/>
          </a:prstGeom>
          <a:noFill/>
        </p:spPr>
        <p:txBody>
          <a:bodyPr wrap="square" rtlCol="0">
            <a:spAutoFit/>
          </a:bodyPr>
          <a:lstStyle/>
          <a:p>
            <a:pPr algn="ctr"/>
            <a:r>
              <a:rPr lang="en-GB" sz="2800" b="1" dirty="0" smtClean="0">
                <a:solidFill>
                  <a:srgbClr val="00B0F0"/>
                </a:solidFill>
              </a:rPr>
              <a:t>5-7 </a:t>
            </a:r>
            <a:endParaRPr lang="en-GB" sz="2800" b="1" dirty="0">
              <a:solidFill>
                <a:srgbClr val="00B0F0"/>
              </a:solidFill>
            </a:endParaRPr>
          </a:p>
        </p:txBody>
      </p:sp>
      <p:sp>
        <p:nvSpPr>
          <p:cNvPr id="17" name="Title 1"/>
          <p:cNvSpPr txBox="1">
            <a:spLocks/>
          </p:cNvSpPr>
          <p:nvPr/>
        </p:nvSpPr>
        <p:spPr>
          <a:xfrm>
            <a:off x="-76200" y="152400"/>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1"/>
                </a:solidFill>
              </a:rPr>
              <a:t>Conversation starter….</a:t>
            </a:r>
            <a:endParaRPr lang="en-GB" b="1" dirty="0">
              <a:solidFill>
                <a:schemeClr val="bg1"/>
              </a:solidFill>
            </a:endParaRPr>
          </a:p>
        </p:txBody>
      </p:sp>
      <p:sp>
        <p:nvSpPr>
          <p:cNvPr id="19" name="TextBox 18"/>
          <p:cNvSpPr txBox="1"/>
          <p:nvPr/>
        </p:nvSpPr>
        <p:spPr>
          <a:xfrm>
            <a:off x="2514600" y="2743200"/>
            <a:ext cx="7391400" cy="1384995"/>
          </a:xfrm>
          <a:prstGeom prst="rect">
            <a:avLst/>
          </a:prstGeom>
          <a:noFill/>
        </p:spPr>
        <p:txBody>
          <a:bodyPr wrap="square" rtlCol="0">
            <a:spAutoFit/>
          </a:bodyPr>
          <a:lstStyle/>
          <a:p>
            <a:r>
              <a:rPr lang="en-GB" sz="2800" b="1" i="1" dirty="0" smtClean="0">
                <a:solidFill>
                  <a:srgbClr val="0070C0"/>
                </a:solidFill>
                <a:latin typeface="+mj-lt"/>
              </a:rPr>
              <a:t>Lee and Kim’s Adventure: Animal Magic </a:t>
            </a:r>
          </a:p>
          <a:p>
            <a:pPr>
              <a:buFont typeface="Wingdings" pitchFamily="2" charset="2"/>
              <a:buChar char="Ø"/>
            </a:pPr>
            <a:r>
              <a:rPr lang="en-GB" sz="2800" dirty="0" smtClean="0">
                <a:solidFill>
                  <a:srgbClr val="0070C0"/>
                </a:solidFill>
                <a:latin typeface="+mj-lt"/>
              </a:rPr>
              <a:t> Animation – Be nice to people,</a:t>
            </a:r>
          </a:p>
          <a:p>
            <a:r>
              <a:rPr lang="en-GB" sz="2800" dirty="0" smtClean="0">
                <a:solidFill>
                  <a:srgbClr val="0070C0"/>
                </a:solidFill>
                <a:latin typeface="+mj-lt"/>
              </a:rPr>
              <a:t> like you would in the playground </a:t>
            </a:r>
          </a:p>
        </p:txBody>
      </p:sp>
      <p:sp>
        <p:nvSpPr>
          <p:cNvPr id="13" name="TextBox 12"/>
          <p:cNvSpPr txBox="1"/>
          <p:nvPr/>
        </p:nvSpPr>
        <p:spPr>
          <a:xfrm>
            <a:off x="304800" y="1981200"/>
            <a:ext cx="8610600" cy="707886"/>
          </a:xfrm>
          <a:prstGeom prst="rect">
            <a:avLst/>
          </a:prstGeom>
          <a:noFill/>
        </p:spPr>
        <p:txBody>
          <a:bodyPr wrap="square" rtlCol="0">
            <a:spAutoFit/>
          </a:bodyPr>
          <a:lstStyle/>
          <a:p>
            <a:r>
              <a:rPr lang="en-GB" sz="2000" i="1" dirty="0" smtClean="0">
                <a:latin typeface="+mj-lt"/>
              </a:rPr>
              <a:t>View age appropriate animations and films at -   </a:t>
            </a:r>
            <a:r>
              <a:rPr lang="en-GB" sz="2000" i="1" dirty="0" smtClean="0">
                <a:latin typeface="+mj-lt"/>
                <a:hlinkClick r:id="rId4"/>
              </a:rPr>
              <a:t>www.thinkuknow.co.uk/parents</a:t>
            </a:r>
            <a:endParaRPr lang="en-GB" sz="2000" i="1" dirty="0" smtClean="0">
              <a:latin typeface="+mj-lt"/>
            </a:endParaRPr>
          </a:p>
          <a:p>
            <a:r>
              <a:rPr lang="en-GB" sz="2000" i="1" dirty="0" smtClean="0">
                <a:latin typeface="+mj-lt"/>
              </a:rPr>
              <a:t>					        </a:t>
            </a:r>
            <a:r>
              <a:rPr lang="en-GB" sz="2000" i="1" dirty="0" smtClean="0">
                <a:latin typeface="+mj-lt"/>
                <a:hlinkClick r:id="rId5"/>
              </a:rPr>
              <a:t>www.youtube.com/ceop</a:t>
            </a:r>
            <a:r>
              <a:rPr lang="en-GB" sz="2000" i="1" dirty="0" smtClean="0">
                <a:latin typeface="+mj-lt"/>
              </a:rPr>
              <a:t>  </a:t>
            </a:r>
            <a:endParaRPr lang="en-GB" sz="2000" i="1" dirty="0">
              <a:latin typeface="+mj-lt"/>
            </a:endParaRPr>
          </a:p>
        </p:txBody>
      </p:sp>
      <p:sp>
        <p:nvSpPr>
          <p:cNvPr id="2" name="Rectangle 1"/>
          <p:cNvSpPr/>
          <p:nvPr/>
        </p:nvSpPr>
        <p:spPr>
          <a:xfrm>
            <a:off x="228600" y="5867400"/>
            <a:ext cx="5867400" cy="369332"/>
          </a:xfrm>
          <a:prstGeom prst="rect">
            <a:avLst/>
          </a:prstGeom>
        </p:spPr>
        <p:txBody>
          <a:bodyPr wrap="square">
            <a:spAutoFit/>
          </a:bodyPr>
          <a:lstStyle/>
          <a:p>
            <a:r>
              <a:rPr lang="en-GB" dirty="0">
                <a:hlinkClick r:id="rId6"/>
              </a:rPr>
              <a:t>https://www.thinkuknow.co.uk/parents/jessie-and-friends/</a:t>
            </a:r>
            <a:endParaRPr lang="en-GB" dirty="0"/>
          </a:p>
        </p:txBody>
      </p:sp>
      <p:sp>
        <p:nvSpPr>
          <p:cNvPr id="5" name="Rectangle 4"/>
          <p:cNvSpPr/>
          <p:nvPr/>
        </p:nvSpPr>
        <p:spPr>
          <a:xfrm>
            <a:off x="102840" y="4995213"/>
            <a:ext cx="7212360" cy="369332"/>
          </a:xfrm>
          <a:prstGeom prst="rect">
            <a:avLst/>
          </a:prstGeom>
        </p:spPr>
        <p:txBody>
          <a:bodyPr wrap="square">
            <a:spAutoFit/>
          </a:bodyPr>
          <a:lstStyle/>
          <a:p>
            <a:r>
              <a:rPr lang="en-GB" dirty="0">
                <a:hlinkClick r:id="rId7"/>
              </a:rPr>
              <a:t>https://www.thinkuknow.co.uk/parents/jessie-and-friends-videos/</a:t>
            </a:r>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32375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2057400"/>
            <a:ext cx="6234509" cy="350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962400" y="5715000"/>
            <a:ext cx="4572000" cy="923330"/>
          </a:xfrm>
          <a:prstGeom prst="rect">
            <a:avLst/>
          </a:prstGeom>
        </p:spPr>
        <p:txBody>
          <a:bodyPr>
            <a:spAutoFit/>
          </a:bodyPr>
          <a:lstStyle/>
          <a:p>
            <a:r>
              <a:rPr lang="en-GB" dirty="0">
                <a:hlinkClick r:id="rId3"/>
              </a:rPr>
              <a:t>http://www.childnet.com/resources/the-adventures-of-kara-winston-and-the-smart-crew</a:t>
            </a:r>
            <a:endParaRPr lang="en-GB" dirty="0"/>
          </a:p>
        </p:txBody>
      </p:sp>
    </p:spTree>
    <p:extLst>
      <p:ext uri="{BB962C8B-B14F-4D97-AF65-F5344CB8AC3E}">
        <p14:creationId xmlns:p14="http://schemas.microsoft.com/office/powerpoint/2010/main" val="2727809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057400"/>
            <a:ext cx="6098977" cy="342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876802" y="5715000"/>
            <a:ext cx="4572000" cy="646331"/>
          </a:xfrm>
          <a:prstGeom prst="rect">
            <a:avLst/>
          </a:prstGeom>
        </p:spPr>
        <p:txBody>
          <a:bodyPr>
            <a:spAutoFit/>
          </a:bodyPr>
          <a:lstStyle/>
          <a:p>
            <a:r>
              <a:rPr lang="en-GB" dirty="0">
                <a:hlinkClick r:id="rId3"/>
              </a:rPr>
              <a:t>http://www.childnet.com/resources/digiducks-big-decision</a:t>
            </a:r>
            <a:endParaRPr lang="en-GB" dirty="0"/>
          </a:p>
        </p:txBody>
      </p:sp>
    </p:spTree>
    <p:extLst>
      <p:ext uri="{BB962C8B-B14F-4D97-AF65-F5344CB8AC3E}">
        <p14:creationId xmlns:p14="http://schemas.microsoft.com/office/powerpoint/2010/main" val="25997138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752600"/>
            <a:ext cx="6934200" cy="3898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733800" y="5867400"/>
            <a:ext cx="4572000" cy="646331"/>
          </a:xfrm>
          <a:prstGeom prst="rect">
            <a:avLst/>
          </a:prstGeom>
        </p:spPr>
        <p:txBody>
          <a:bodyPr>
            <a:spAutoFit/>
          </a:bodyPr>
          <a:lstStyle/>
          <a:p>
            <a:r>
              <a:rPr lang="en-GB" dirty="0">
                <a:hlinkClick r:id="rId3"/>
              </a:rPr>
              <a:t>http://www.childnet.com/resources/smartie-the-penguin</a:t>
            </a:r>
            <a:endParaRPr lang="en-GB" dirty="0"/>
          </a:p>
        </p:txBody>
      </p:sp>
    </p:spTree>
    <p:extLst>
      <p:ext uri="{BB962C8B-B14F-4D97-AF65-F5344CB8AC3E}">
        <p14:creationId xmlns:p14="http://schemas.microsoft.com/office/powerpoint/2010/main" val="3252532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03" y="152400"/>
            <a:ext cx="8229600" cy="1143000"/>
          </a:xfrm>
        </p:spPr>
        <p:txBody>
          <a:bodyPr/>
          <a:lstStyle/>
          <a:p>
            <a:r>
              <a:rPr lang="en-GB" b="1" dirty="0" smtClean="0">
                <a:solidFill>
                  <a:schemeClr val="bg1"/>
                </a:solidFill>
              </a:rPr>
              <a:t>For more information…</a:t>
            </a:r>
            <a:endParaRPr lang="en-GB" b="1" dirty="0">
              <a:solidFill>
                <a:schemeClr val="bg1"/>
              </a:solidFill>
            </a:endParaRPr>
          </a:p>
        </p:txBody>
      </p:sp>
      <p:sp>
        <p:nvSpPr>
          <p:cNvPr id="3" name="Content Placeholder 2"/>
          <p:cNvSpPr>
            <a:spLocks noGrp="1"/>
          </p:cNvSpPr>
          <p:nvPr>
            <p:ph idx="1"/>
          </p:nvPr>
        </p:nvSpPr>
        <p:spPr>
          <a:xfrm>
            <a:off x="304800" y="2590800"/>
            <a:ext cx="8229600" cy="639763"/>
          </a:xfrm>
        </p:spPr>
        <p:txBody>
          <a:bodyPr>
            <a:noAutofit/>
          </a:bodyPr>
          <a:lstStyle/>
          <a:p>
            <a:pPr algn="ctr">
              <a:buNone/>
            </a:pPr>
            <a:r>
              <a:rPr lang="en-GB" sz="1800" dirty="0" smtClean="0">
                <a:hlinkClick r:id="rId3"/>
              </a:rPr>
              <a:t>www.thinkuknow.co.uk/parents</a:t>
            </a:r>
            <a:endParaRPr lang="en-GB" sz="1800" dirty="0" smtClean="0"/>
          </a:p>
          <a:p>
            <a:pPr algn="ctr">
              <a:buNone/>
            </a:pPr>
            <a:r>
              <a:rPr lang="en-GB" sz="1800" dirty="0" smtClean="0">
                <a:hlinkClick r:id="rId4"/>
              </a:rPr>
              <a:t>www.facebook.com/ceop</a:t>
            </a:r>
            <a:endParaRPr lang="en-GB" sz="1800" dirty="0" smtClean="0"/>
          </a:p>
          <a:p>
            <a:pPr algn="ctr">
              <a:buNone/>
            </a:pPr>
            <a:r>
              <a:rPr lang="en-GB" sz="1800" dirty="0" smtClean="0">
                <a:hlinkClick r:id="rId5"/>
              </a:rPr>
              <a:t>www.twitter.com/ceop</a:t>
            </a:r>
            <a:r>
              <a:rPr lang="en-GB" sz="1800" dirty="0" smtClean="0"/>
              <a:t> </a:t>
            </a:r>
          </a:p>
          <a:p>
            <a:pPr algn="ctr">
              <a:buNone/>
            </a:pPr>
            <a:r>
              <a:rPr lang="en-GB" sz="1800" dirty="0">
                <a:hlinkClick r:id="rId6"/>
              </a:rPr>
              <a:t>https://www.net-aware.org.uk</a:t>
            </a:r>
            <a:r>
              <a:rPr lang="en-GB" sz="1800" dirty="0" smtClean="0">
                <a:hlinkClick r:id="rId6"/>
              </a:rPr>
              <a:t>/</a:t>
            </a:r>
            <a:endParaRPr lang="en-GB" sz="1800" dirty="0" smtClean="0"/>
          </a:p>
          <a:p>
            <a:pPr algn="ctr">
              <a:buNone/>
            </a:pPr>
            <a:r>
              <a:rPr lang="en-GB" sz="1800" dirty="0" smtClean="0"/>
              <a:t> </a:t>
            </a:r>
            <a:endParaRPr lang="en-GB" sz="1800" dirty="0"/>
          </a:p>
        </p:txBody>
      </p:sp>
      <p:sp>
        <p:nvSpPr>
          <p:cNvPr id="4" name="Rectangle 3"/>
          <p:cNvSpPr/>
          <p:nvPr/>
        </p:nvSpPr>
        <p:spPr>
          <a:xfrm>
            <a:off x="2590800" y="4064298"/>
            <a:ext cx="4572000" cy="1200329"/>
          </a:xfrm>
          <a:prstGeom prst="rect">
            <a:avLst/>
          </a:prstGeom>
        </p:spPr>
        <p:txBody>
          <a:bodyPr>
            <a:spAutoFit/>
          </a:bodyPr>
          <a:lstStyle/>
          <a:p>
            <a:r>
              <a:rPr lang="en-GB" dirty="0">
                <a:hlinkClick r:id="rId7"/>
              </a:rPr>
              <a:t>https://</a:t>
            </a:r>
            <a:r>
              <a:rPr lang="en-GB" dirty="0" smtClean="0">
                <a:hlinkClick r:id="rId7"/>
              </a:rPr>
              <a:t>www.vodafone.com/content/digital-parenting.html</a:t>
            </a:r>
            <a:endParaRPr lang="en-GB" dirty="0" smtClean="0"/>
          </a:p>
          <a:p>
            <a:endParaRPr lang="en-GB" dirty="0" smtClean="0"/>
          </a:p>
          <a:p>
            <a:endParaRPr lang="en-GB" dirty="0"/>
          </a:p>
        </p:txBody>
      </p:sp>
      <p:sp>
        <p:nvSpPr>
          <p:cNvPr id="5" name="Rectangle 4"/>
          <p:cNvSpPr/>
          <p:nvPr/>
        </p:nvSpPr>
        <p:spPr>
          <a:xfrm>
            <a:off x="3040953" y="4724400"/>
            <a:ext cx="2757293" cy="646331"/>
          </a:xfrm>
          <a:prstGeom prst="rect">
            <a:avLst/>
          </a:prstGeom>
        </p:spPr>
        <p:txBody>
          <a:bodyPr wrap="none">
            <a:spAutoFit/>
          </a:bodyPr>
          <a:lstStyle/>
          <a:p>
            <a:r>
              <a:rPr lang="en-GB" dirty="0">
                <a:hlinkClick r:id="rId8"/>
              </a:rPr>
              <a:t>https://www.childnet.com</a:t>
            </a:r>
            <a:r>
              <a:rPr lang="en-GB" dirty="0" smtClean="0">
                <a:hlinkClick r:id="rId8"/>
              </a:rPr>
              <a:t>/</a:t>
            </a:r>
            <a:endParaRPr lang="en-GB" dirty="0" smtClean="0"/>
          </a:p>
          <a:p>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8473</TotalTime>
  <Words>1619</Words>
  <Application>Microsoft Office PowerPoint</Application>
  <PresentationFormat>On-screen Show (4:3)</PresentationFormat>
  <Paragraphs>191</Paragraphs>
  <Slides>22</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Wingdings</vt:lpstr>
      <vt:lpstr>Office Theme</vt:lpstr>
      <vt:lpstr>PowerPoint Presentation</vt:lpstr>
      <vt:lpstr>PowerPoint Presentation</vt:lpstr>
      <vt:lpstr>PowerPoint Presentation</vt:lpstr>
      <vt:lpstr>Growing up online….</vt:lpstr>
      <vt:lpstr>Growing up online….</vt:lpstr>
      <vt:lpstr>Risks they might face....</vt:lpstr>
      <vt:lpstr>Inappropriate content</vt:lpstr>
      <vt:lpstr>Inappropriate conduct Cyberbullying</vt:lpstr>
      <vt:lpstr>PowerPoint Presentation</vt:lpstr>
      <vt:lpstr>PowerPoint Presentation</vt:lpstr>
      <vt:lpstr>Social media Age Restrictions</vt:lpstr>
      <vt:lpstr>Game ratings</vt:lpstr>
      <vt:lpstr>IPAD/IPhone Restrictions</vt:lpstr>
      <vt:lpstr>IPAD/IPhone Restrictions</vt:lpstr>
      <vt:lpstr>Age Based Restrictions</vt:lpstr>
      <vt:lpstr>limit access on your home wireless setup</vt:lpstr>
      <vt:lpstr>PowerPoint Presentation</vt:lpstr>
      <vt:lpstr>PowerPoint Presentation</vt:lpstr>
      <vt:lpstr>PowerPoint Presentation</vt:lpstr>
      <vt:lpstr>PowerPoint Presentation</vt:lpstr>
      <vt:lpstr>PowerPoint Presentation</vt:lpstr>
      <vt:lpstr>For more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Marie Cooney [Internal - ceop.gsi.gov.uk]</dc:creator>
  <cp:lastModifiedBy>Rachael Rafter</cp:lastModifiedBy>
  <cp:revision>769</cp:revision>
  <dcterms:created xsi:type="dcterms:W3CDTF">2006-08-16T00:00:00Z</dcterms:created>
  <dcterms:modified xsi:type="dcterms:W3CDTF">2020-02-12T16:43:45Z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1837649465</vt:i4>
  </property>
  <property fmtid="{D5CDD505-2E9C-101B-9397-08002B2CF9AE}" pid="3" name="_NewReviewCycle">
    <vt:lpwstr/>
  </property>
  <property fmtid="{D5CDD505-2E9C-101B-9397-08002B2CF9AE}" pid="4" name="_EmailSubject">
    <vt:lpwstr/>
  </property>
  <property fmtid="{D5CDD505-2E9C-101B-9397-08002B2CF9AE}" pid="5" name="_AuthorEmail">
    <vt:lpwstr>Marie.Cooney@ceop.gsi.gov.uk</vt:lpwstr>
  </property>
  <property fmtid="{D5CDD505-2E9C-101B-9397-08002B2CF9AE}" pid="6" name="_AuthorEmailDisplayName">
    <vt:lpwstr>Marie Cooney [Internal - ceop.gsi.gov.uk]</vt:lpwstr>
  </property>
  <property fmtid="{D5CDD505-2E9C-101B-9397-08002B2CF9AE}" pid="7" name="_PreviousAdHocReviewCycleID">
    <vt:i4>477042851</vt:i4>
  </property>
</Properties>
</file>